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86">
          <p15:clr>
            <a:srgbClr val="A4A3A4"/>
          </p15:clr>
        </p15:guide>
        <p15:guide id="3" orient="horz" pos="1053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4201">
          <p15:clr>
            <a:srgbClr val="A4A3A4"/>
          </p15:clr>
        </p15:guide>
        <p15:guide id="6" orient="horz" pos="285">
          <p15:clr>
            <a:srgbClr val="A4A3A4"/>
          </p15:clr>
        </p15:guide>
        <p15:guide id="7" orient="horz" pos="799">
          <p15:clr>
            <a:srgbClr val="A4A3A4"/>
          </p15:clr>
        </p15:guide>
        <p15:guide id="8" orient="horz" pos="3748">
          <p15:clr>
            <a:srgbClr val="A4A3A4"/>
          </p15:clr>
        </p15:guide>
        <p15:guide id="9" pos="5523">
          <p15:clr>
            <a:srgbClr val="A4A3A4"/>
          </p15:clr>
        </p15:guide>
        <p15:guide id="10" pos="451">
          <p15:clr>
            <a:srgbClr val="A4A3A4"/>
          </p15:clr>
        </p15:guide>
        <p15:guide id="11" pos="2880">
          <p15:clr>
            <a:srgbClr val="A4A3A4"/>
          </p15:clr>
        </p15:guide>
        <p15:guide id="12" pos="113">
          <p15:clr>
            <a:srgbClr val="A4A3A4"/>
          </p15:clr>
        </p15:guide>
        <p15:guide id="13" pos="13">
          <p15:clr>
            <a:srgbClr val="A4A3A4"/>
          </p15:clr>
        </p15:guide>
        <p15:guide id="14" pos="4468">
          <p15:clr>
            <a:srgbClr val="A4A3A4"/>
          </p15:clr>
        </p15:guide>
        <p15:guide id="15" pos="49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204">
          <p15:clr>
            <a:srgbClr val="A4A3A4"/>
          </p15:clr>
        </p15:guide>
        <p15:guide id="3" orient="horz" pos="5556">
          <p15:clr>
            <a:srgbClr val="A4A3A4"/>
          </p15:clr>
        </p15:guide>
        <p15:guide id="4" orient="horz" pos="3061">
          <p15:clr>
            <a:srgbClr val="A4A3A4"/>
          </p15:clr>
        </p15:guide>
        <p15:guide id="5" orient="horz" pos="3379">
          <p15:clr>
            <a:srgbClr val="A4A3A4"/>
          </p15:clr>
        </p15:guide>
        <p15:guide id="6" pos="2160">
          <p15:clr>
            <a:srgbClr val="A4A3A4"/>
          </p15:clr>
        </p15:guide>
        <p15:guide id="7" pos="346">
          <p15:clr>
            <a:srgbClr val="A4A3A4"/>
          </p15:clr>
        </p15:guide>
        <p15:guide id="8" pos="397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022"/>
    <a:srgbClr val="B8C322"/>
    <a:srgbClr val="58595B"/>
    <a:srgbClr val="58585B"/>
    <a:srgbClr val="808284"/>
    <a:srgbClr val="C6C8CA"/>
    <a:srgbClr val="000000"/>
    <a:srgbClr val="CFC5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94627" autoAdjust="0"/>
  </p:normalViewPr>
  <p:slideViewPr>
    <p:cSldViewPr>
      <p:cViewPr varScale="1">
        <p:scale>
          <a:sx n="79" d="100"/>
          <a:sy n="79" d="100"/>
        </p:scale>
        <p:origin x="413" y="43"/>
      </p:cViewPr>
      <p:guideLst>
        <p:guide orient="horz" pos="572"/>
        <p:guide orient="horz" pos="86"/>
        <p:guide orient="horz" pos="1053"/>
        <p:guide orient="horz" pos="3521"/>
        <p:guide orient="horz" pos="4201"/>
        <p:guide orient="horz" pos="285"/>
        <p:guide orient="horz" pos="799"/>
        <p:guide orient="horz" pos="3748"/>
        <p:guide pos="5523"/>
        <p:guide pos="451"/>
        <p:guide pos="2880"/>
        <p:guide pos="113"/>
        <p:guide pos="13"/>
        <p:guide pos="4468"/>
        <p:guide pos="49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640"/>
    </p:cViewPr>
  </p:sorterViewPr>
  <p:notesViewPr>
    <p:cSldViewPr showGuides="1">
      <p:cViewPr varScale="1">
        <p:scale>
          <a:sx n="83" d="100"/>
          <a:sy n="83" d="100"/>
        </p:scale>
        <p:origin x="-3096" y="-96"/>
      </p:cViewPr>
      <p:guideLst>
        <p:guide orient="horz" pos="2880"/>
        <p:guide orient="horz" pos="204"/>
        <p:guide orient="horz" pos="5556"/>
        <p:guide orient="horz" pos="3061"/>
        <p:guide orient="horz" pos="3379"/>
        <p:guide pos="2160"/>
        <p:guide pos="346"/>
        <p:guide pos="397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6565A-22ED-4911-848D-0EF261D8B6DE}" type="datetimeFigureOut">
              <a:rPr lang="da-DK" smtClean="0"/>
              <a:t>19-03-2015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2DA41-375B-47F8-B17F-28DEEF4D03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7427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88F79-E84A-460A-885B-06239EDE0720}" type="datetimeFigureOut">
              <a:rPr lang="da-DK" smtClean="0"/>
              <a:t>19-03-2015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FD69D-C8B7-45C8-AF69-EBEBEA887B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873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11113" y="0"/>
            <a:ext cx="9144000" cy="685800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dirty="0" smtClean="0">
              <a:solidFill>
                <a:srgbClr val="58595B"/>
              </a:solidFill>
            </a:endParaRPr>
          </a:p>
        </p:txBody>
      </p:sp>
      <p:pic>
        <p:nvPicPr>
          <p:cNvPr id="42" name="Billed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0" y="0"/>
            <a:ext cx="558800" cy="6858000"/>
          </a:xfrm>
          <a:prstGeom prst="rect">
            <a:avLst/>
          </a:prstGeom>
        </p:spPr>
      </p:pic>
      <p:pic>
        <p:nvPicPr>
          <p:cNvPr id="41" name="Picture 3" descr="D:\Desktop\intenz nav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74" y="502863"/>
            <a:ext cx="880429" cy="16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led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" y="0"/>
            <a:ext cx="9144000" cy="6858000"/>
          </a:xfrm>
          <a:prstGeom prst="rect">
            <a:avLst/>
          </a:prstGeom>
        </p:spPr>
      </p:pic>
      <p:pic>
        <p:nvPicPr>
          <p:cNvPr id="47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3763" y="6556918"/>
            <a:ext cx="1954800" cy="14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B8C322"/>
                </a:solidFill>
              </a:defRPr>
            </a:lvl1pPr>
          </a:lstStyle>
          <a:p>
            <a:fld id="{CFD78C14-828E-4265-808F-A476E9B52B06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25" name="Title 1024"/>
          <p:cNvSpPr>
            <a:spLocks noGrp="1"/>
          </p:cNvSpPr>
          <p:nvPr userDrawn="1">
            <p:ph type="title" hasCustomPrompt="1"/>
          </p:nvPr>
        </p:nvSpPr>
        <p:spPr>
          <a:xfrm>
            <a:off x="697028" y="952065"/>
            <a:ext cx="5063104" cy="700638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Overskrift</a:t>
            </a:r>
            <a:endParaRPr lang="da-DK" noProof="0" dirty="0"/>
          </a:p>
        </p:txBody>
      </p:sp>
      <p:sp>
        <p:nvSpPr>
          <p:cNvPr id="22" name="Rektangel 32"/>
          <p:cNvSpPr/>
          <p:nvPr userDrawn="1"/>
        </p:nvSpPr>
        <p:spPr>
          <a:xfrm>
            <a:off x="2864" y="0"/>
            <a:ext cx="216024" cy="6858000"/>
          </a:xfrm>
          <a:prstGeom prst="rect">
            <a:avLst/>
          </a:prstGeom>
          <a:solidFill>
            <a:srgbClr val="B8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49778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FD78C14-828E-4265-808F-A476E9B52B06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58585B"/>
                </a:solidFill>
              </a:defRPr>
            </a:lvl1pPr>
          </a:lstStyle>
          <a:p>
            <a:r>
              <a:rPr lang="da-DK" noProof="0" dirty="0" smtClean="0"/>
              <a:t>Overskrift</a:t>
            </a:r>
            <a:endParaRPr lang="da-DK" noProof="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5"/>
          </p:nvPr>
        </p:nvSpPr>
        <p:spPr>
          <a:xfrm>
            <a:off x="715963" y="1268760"/>
            <a:ext cx="7204075" cy="4681190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10" name="Pladsholder til tekst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42032" y="449489"/>
            <a:ext cx="5111750" cy="216049"/>
          </a:xfrm>
          <a:prstGeom prst="rect">
            <a:avLst/>
          </a:prstGeom>
        </p:spPr>
        <p:txBody>
          <a:bodyPr>
            <a:normAutofit/>
          </a:bodyPr>
          <a:lstStyle>
            <a:lvl1pPr marL="85725" indent="-85725" algn="r">
              <a:buClr>
                <a:schemeClr val="accent4"/>
              </a:buClr>
              <a:buSzPct val="80000"/>
              <a:buFont typeface="Calibri" pitchFamily="34" charset="0"/>
              <a:buChar char="−"/>
              <a:defRPr sz="1000" b="1" cap="all" baseline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dirty="0" smtClean="0"/>
              <a:t>Uddybende overskrift indsættes her</a:t>
            </a:r>
          </a:p>
        </p:txBody>
      </p:sp>
    </p:spTree>
    <p:extLst>
      <p:ext uri="{BB962C8B-B14F-4D97-AF65-F5344CB8AC3E}">
        <p14:creationId xmlns:p14="http://schemas.microsoft.com/office/powerpoint/2010/main" val="122006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s med ekstra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5962" y="2348880"/>
            <a:ext cx="6376987" cy="324036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4">
                  <a:lumMod val="75000"/>
                </a:schemeClr>
              </a:buClr>
              <a:buSzPct val="80000"/>
              <a:buFont typeface="Wingdings" pitchFamily="2" charset="2"/>
              <a:buNone/>
              <a:defRPr sz="1200">
                <a:solidFill>
                  <a:srgbClr val="202022"/>
                </a:solidFill>
                <a:latin typeface="Lucida Sans Unicode" pitchFamily="34" charset="0"/>
                <a:cs typeface="Lucida Sans Unicode" pitchFamily="34" charset="0"/>
              </a:defRPr>
            </a:lvl1pPr>
            <a:lvl2pPr marL="361950" indent="-171450">
              <a:buClr>
                <a:srgbClr val="B8C322"/>
              </a:buClr>
              <a:buSzPct val="80000"/>
              <a:buFont typeface="Calibri" pitchFamily="34" charset="0"/>
              <a:buChar char="−"/>
              <a:defRPr sz="1200">
                <a:solidFill>
                  <a:srgbClr val="808284"/>
                </a:solidFill>
                <a:latin typeface="Lucida Sans" pitchFamily="34" charset="0"/>
              </a:defRPr>
            </a:lvl2pPr>
            <a:lvl3pPr marL="539750" indent="-176213">
              <a:buClr>
                <a:srgbClr val="B8C322"/>
              </a:buClr>
              <a:buSzPct val="90000"/>
              <a:buFont typeface="Calibri" pitchFamily="34" charset="0"/>
              <a:buChar char="−"/>
              <a:defRPr sz="1200">
                <a:solidFill>
                  <a:srgbClr val="808284"/>
                </a:solidFill>
                <a:latin typeface="Lucida Sans" pitchFamily="34" charset="0"/>
              </a:defRPr>
            </a:lvl3pPr>
            <a:lvl4pPr marL="715963" indent="-228600">
              <a:buClr>
                <a:srgbClr val="B8C322"/>
              </a:buClr>
              <a:buSzPct val="80000"/>
              <a:defRPr sz="1200">
                <a:solidFill>
                  <a:srgbClr val="808284"/>
                </a:solidFill>
                <a:latin typeface="Lucida Sans" pitchFamily="34" charset="0"/>
              </a:defRPr>
            </a:lvl4pPr>
            <a:lvl5pPr marL="265113" indent="-228600">
              <a:defRPr sz="1800" baseline="0">
                <a:solidFill>
                  <a:srgbClr val="B8C322"/>
                </a:solidFill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4" hasCustomPrompt="1"/>
          </p:nvPr>
        </p:nvSpPr>
        <p:spPr>
          <a:xfrm>
            <a:off x="715963" y="960506"/>
            <a:ext cx="5008562" cy="7080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4000" b="1" cap="all" baseline="0">
                <a:solidFill>
                  <a:srgbClr val="58595B"/>
                </a:solidFill>
                <a:latin typeface="Lucida Sans" pitchFamily="34" charset="0"/>
              </a:defRPr>
            </a:lvl1pPr>
          </a:lstStyle>
          <a:p>
            <a:pPr lvl="0"/>
            <a:r>
              <a:rPr lang="da-DK" noProof="0" dirty="0" smtClean="0"/>
              <a:t>overskrift</a:t>
            </a:r>
            <a:endParaRPr lang="da-DK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D78C14-828E-4265-808F-A476E9B52B06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</a:t>
            </a:r>
            <a:endParaRPr lang="da-DK" noProof="0" dirty="0"/>
          </a:p>
        </p:txBody>
      </p:sp>
      <p:sp>
        <p:nvSpPr>
          <p:cNvPr id="8" name="Pladsholder til tekst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42032" y="449489"/>
            <a:ext cx="5111750" cy="216049"/>
          </a:xfrm>
          <a:prstGeom prst="rect">
            <a:avLst/>
          </a:prstGeom>
        </p:spPr>
        <p:txBody>
          <a:bodyPr>
            <a:normAutofit/>
          </a:bodyPr>
          <a:lstStyle>
            <a:lvl1pPr marL="85725" indent="-85725" algn="r">
              <a:buClr>
                <a:schemeClr val="accent4"/>
              </a:buClr>
              <a:buSzPct val="80000"/>
              <a:buFont typeface="Calibri" pitchFamily="34" charset="0"/>
              <a:buChar char="−"/>
              <a:defRPr sz="1000" b="1" cap="all" baseline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dirty="0" smtClean="0"/>
              <a:t>Uddybende overskrift indsættes her</a:t>
            </a:r>
          </a:p>
        </p:txBody>
      </p:sp>
    </p:spTree>
    <p:extLst>
      <p:ext uri="{BB962C8B-B14F-4D97-AF65-F5344CB8AC3E}">
        <p14:creationId xmlns:p14="http://schemas.microsoft.com/office/powerpoint/2010/main" val="124158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s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D78C14-828E-4265-808F-A476E9B52B06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</a:t>
            </a:r>
            <a:endParaRPr lang="da-DK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708489" y="1268760"/>
            <a:ext cx="3240000" cy="4681190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4667250" y="1268760"/>
            <a:ext cx="3240000" cy="4681190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9" name="Pladsholder til tekst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42032" y="449489"/>
            <a:ext cx="5111750" cy="216049"/>
          </a:xfrm>
          <a:prstGeom prst="rect">
            <a:avLst/>
          </a:prstGeom>
        </p:spPr>
        <p:txBody>
          <a:bodyPr>
            <a:normAutofit/>
          </a:bodyPr>
          <a:lstStyle>
            <a:lvl1pPr marL="85725" indent="-85725" algn="r">
              <a:buClr>
                <a:schemeClr val="accent4"/>
              </a:buClr>
              <a:buSzPct val="80000"/>
              <a:buFont typeface="Calibri" pitchFamily="34" charset="0"/>
              <a:buChar char="−"/>
              <a:defRPr sz="1000" b="1" cap="all" baseline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dirty="0" smtClean="0"/>
              <a:t>Uddybende overskrift indsættes her</a:t>
            </a:r>
          </a:p>
        </p:txBody>
      </p:sp>
    </p:spTree>
    <p:extLst>
      <p:ext uri="{BB962C8B-B14F-4D97-AF65-F5344CB8AC3E}">
        <p14:creationId xmlns:p14="http://schemas.microsoft.com/office/powerpoint/2010/main" val="3323322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FD78C14-828E-4265-808F-A476E9B52B06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</a:t>
            </a:r>
            <a:endParaRPr lang="da-DK" noProof="0" dirty="0"/>
          </a:p>
        </p:txBody>
      </p:sp>
      <p:sp>
        <p:nvSpPr>
          <p:cNvPr id="6" name="Pladsholder til tekst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42032" y="449489"/>
            <a:ext cx="5111750" cy="216049"/>
          </a:xfrm>
          <a:prstGeom prst="rect">
            <a:avLst/>
          </a:prstGeom>
        </p:spPr>
        <p:txBody>
          <a:bodyPr>
            <a:normAutofit/>
          </a:bodyPr>
          <a:lstStyle>
            <a:lvl1pPr marL="85725" indent="-85725" algn="r">
              <a:buClr>
                <a:schemeClr val="accent4"/>
              </a:buClr>
              <a:buSzPct val="80000"/>
              <a:buFont typeface="Calibri" pitchFamily="34" charset="0"/>
              <a:buChar char="−"/>
              <a:defRPr sz="1000" b="1" cap="all" baseline="0">
                <a:solidFill>
                  <a:schemeClr val="accent4">
                    <a:lumMod val="75000"/>
                  </a:schemeClr>
                </a:solidFill>
                <a:latin typeface="Lucida Sans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dirty="0" smtClean="0"/>
              <a:t>Uddybende overskrift indsættes her</a:t>
            </a:r>
          </a:p>
        </p:txBody>
      </p:sp>
    </p:spTree>
    <p:extLst>
      <p:ext uri="{BB962C8B-B14F-4D97-AF65-F5344CB8AC3E}">
        <p14:creationId xmlns:p14="http://schemas.microsoft.com/office/powerpoint/2010/main" val="34251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>
          <a:xfrm>
            <a:off x="-26987" y="6520259"/>
            <a:ext cx="29019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r">
              <a:defRPr sz="700" b="1" cap="all" baseline="0">
                <a:solidFill>
                  <a:schemeClr val="bg1"/>
                </a:solidFill>
                <a:latin typeface="Lucida Sans" pitchFamily="34" charset="0"/>
              </a:defRPr>
            </a:lvl1pPr>
          </a:lstStyle>
          <a:p>
            <a:fld id="{CFD78C14-828E-4265-808F-A476E9B52B06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15962" y="1268760"/>
            <a:ext cx="7204075" cy="46811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  <a:endParaRPr lang="da-DK" noProof="0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715962" y="136525"/>
            <a:ext cx="8042779" cy="3159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grpSp>
        <p:nvGrpSpPr>
          <p:cNvPr id="28" name="Group 2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9" name="Gruppe 58"/>
            <p:cNvGrpSpPr/>
            <p:nvPr userDrawn="1"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55" name="Rektangel 54"/>
              <p:cNvSpPr/>
              <p:nvPr userDrawn="1"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12700">
                <a:solidFill>
                  <a:srgbClr val="B8C3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noProof="0"/>
              </a:p>
            </p:txBody>
          </p:sp>
          <p:pic>
            <p:nvPicPr>
              <p:cNvPr id="56" name="Billede 55"/>
              <p:cNvPicPr>
                <a:picLocks noChangeAspect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496" y="0"/>
                <a:ext cx="558800" cy="6858000"/>
              </a:xfrm>
              <a:prstGeom prst="rect">
                <a:avLst/>
              </a:prstGeom>
            </p:spPr>
          </p:pic>
          <p:sp>
            <p:nvSpPr>
              <p:cNvPr id="57" name="Rektangel 56"/>
              <p:cNvSpPr/>
              <p:nvPr userDrawn="1"/>
            </p:nvSpPr>
            <p:spPr>
              <a:xfrm>
                <a:off x="0" y="0"/>
                <a:ext cx="216024" cy="6858000"/>
              </a:xfrm>
              <a:prstGeom prst="rect">
                <a:avLst/>
              </a:prstGeom>
              <a:solidFill>
                <a:srgbClr val="B8C3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noProof="0"/>
              </a:p>
            </p:txBody>
          </p:sp>
        </p:grpSp>
        <p:pic>
          <p:nvPicPr>
            <p:cNvPr id="37" name="Picture 3" descr="D:\Desktop\intenz navn.png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183974" y="375785"/>
              <a:ext cx="592198" cy="113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Billed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25" y="6541990"/>
            <a:ext cx="1924372" cy="14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4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0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lang="da-DK" sz="1800" b="1" kern="1200" cap="all" baseline="0" smtClean="0">
          <a:solidFill>
            <a:srgbClr val="58585B"/>
          </a:solidFill>
          <a:latin typeface="Lucida Sans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24"/>
        </a:spcBef>
        <a:buClr>
          <a:schemeClr val="accent4">
            <a:lumMod val="75000"/>
          </a:schemeClr>
        </a:buClr>
        <a:buSzPct val="80000"/>
        <a:buFont typeface="Lucida Sans Unicode" pitchFamily="34" charset="0"/>
        <a:buChar char="▪"/>
        <a:defRPr lang="da-DK" sz="1200" kern="1200" dirty="0" smtClean="0">
          <a:solidFill>
            <a:srgbClr val="202022"/>
          </a:solidFill>
          <a:latin typeface="Lucida Sans Unicode" pitchFamily="34" charset="0"/>
          <a:ea typeface="+mn-ea"/>
          <a:cs typeface="Lucida Sans Unicode" pitchFamily="34" charset="0"/>
        </a:defRPr>
      </a:lvl1pPr>
      <a:lvl2pPr marL="363600" indent="-1728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80000"/>
        <a:buFont typeface="Calibri" pitchFamily="34" charset="0"/>
        <a:buChar char="−"/>
        <a:defRPr lang="da-DK" sz="1200" kern="1200" dirty="0" smtClean="0">
          <a:solidFill>
            <a:srgbClr val="202022"/>
          </a:solidFill>
          <a:latin typeface="Lucida Sans Unicode" pitchFamily="34" charset="0"/>
          <a:ea typeface="+mn-ea"/>
          <a:cs typeface="Lucida Sans Unicode" pitchFamily="34" charset="0"/>
        </a:defRPr>
      </a:lvl2pPr>
      <a:lvl3pPr marL="540000" indent="-1764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80000"/>
        <a:buFont typeface="Calibri" pitchFamily="34" charset="0"/>
        <a:buChar char="−"/>
        <a:defRPr lang="da-DK" sz="1200" kern="1200" dirty="0" smtClean="0">
          <a:solidFill>
            <a:srgbClr val="202022"/>
          </a:solidFill>
          <a:latin typeface="Lucida Sans Unicode" pitchFamily="34" charset="0"/>
          <a:ea typeface="+mn-ea"/>
          <a:cs typeface="Lucida Sans Unicode" pitchFamily="34" charset="0"/>
        </a:defRPr>
      </a:lvl3pPr>
      <a:lvl4pPr marL="720000" indent="-1764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80000"/>
        <a:buFont typeface="Calibri" pitchFamily="34" charset="0"/>
        <a:buChar char="−"/>
        <a:defRPr lang="da-DK" sz="1200" kern="1200" dirty="0" smtClean="0">
          <a:solidFill>
            <a:srgbClr val="202022"/>
          </a:solidFill>
          <a:latin typeface="Lucida Sans Unicode" pitchFamily="34" charset="0"/>
          <a:ea typeface="+mn-ea"/>
          <a:cs typeface="Lucida Sans Unicode" pitchFamily="34" charset="0"/>
        </a:defRPr>
      </a:lvl4pPr>
      <a:lvl5pPr marL="900000" indent="-1764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80000"/>
        <a:buFont typeface="Calibri" pitchFamily="34" charset="0"/>
        <a:buChar char="−"/>
        <a:defRPr lang="da-DK" sz="1200" kern="1200" baseline="0" dirty="0" smtClean="0">
          <a:solidFill>
            <a:srgbClr val="202022"/>
          </a:solidFill>
          <a:latin typeface="Lucida Sans Unicode" pitchFamily="34" charset="0"/>
          <a:ea typeface="+mn-ea"/>
          <a:cs typeface="Lucida Sans Unicod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FD78C14-828E-4265-808F-A476E9B52B06}" type="slidenum">
              <a:rPr lang="da-DK" noProof="0" smtClean="0"/>
              <a:pPr/>
              <a:t>1</a:t>
            </a:fld>
            <a:endParaRPr lang="da-DK" noProof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kulturmåling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proces</a:t>
            </a:r>
            <a:endParaRPr lang="da-DK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7092825" y="764704"/>
            <a:ext cx="1871663" cy="863600"/>
          </a:xfrm>
          <a:prstGeom prst="homePlate">
            <a:avLst>
              <a:gd name="adj" fmla="val 27904"/>
            </a:avLst>
          </a:prstGeom>
          <a:solidFill>
            <a:schemeClr val="accent6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da-DK" sz="1100" b="1" i="0" dirty="0" smtClean="0">
                <a:solidFill>
                  <a:schemeClr val="bg1"/>
                </a:solidFill>
              </a:rPr>
              <a:t>Forankring</a:t>
            </a:r>
            <a:endParaRPr lang="da-DK" sz="1100" b="1" i="0" dirty="0">
              <a:solidFill>
                <a:schemeClr val="bg1"/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460081" y="764704"/>
            <a:ext cx="1871663" cy="863600"/>
          </a:xfrm>
          <a:prstGeom prst="homePlate">
            <a:avLst>
              <a:gd name="adj" fmla="val 27904"/>
            </a:avLst>
          </a:prstGeom>
          <a:solidFill>
            <a:schemeClr val="accent6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da-DK" sz="1100" b="1" dirty="0" smtClean="0">
                <a:solidFill>
                  <a:schemeClr val="bg1"/>
                </a:solidFill>
              </a:rPr>
              <a:t>Kulturworkshop 2</a:t>
            </a:r>
            <a:br>
              <a:rPr lang="da-DK" sz="1100" b="1" dirty="0" smtClean="0">
                <a:solidFill>
                  <a:schemeClr val="bg1"/>
                </a:solidFill>
              </a:rPr>
            </a:br>
            <a:r>
              <a:rPr lang="da-DK" sz="1100" b="1" dirty="0" smtClean="0">
                <a:solidFill>
                  <a:schemeClr val="bg1"/>
                </a:solidFill>
              </a:rPr>
              <a:t>alle ledere</a:t>
            </a:r>
            <a:r>
              <a:rPr lang="da-DK" sz="1100" dirty="0" smtClean="0">
                <a:solidFill>
                  <a:schemeClr val="bg1"/>
                </a:solidFill>
              </a:rPr>
              <a:t> (2 hold)</a:t>
            </a:r>
            <a:endParaRPr lang="da-DK" sz="1100" b="1" dirty="0">
              <a:solidFill>
                <a:schemeClr val="bg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da-DK" sz="900" dirty="0" smtClean="0">
                <a:solidFill>
                  <a:schemeClr val="bg1"/>
                </a:solidFill>
              </a:rPr>
              <a:t>(Uge 50)</a:t>
            </a:r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827338" y="764704"/>
            <a:ext cx="1871662" cy="863600"/>
          </a:xfrm>
          <a:prstGeom prst="homePlate">
            <a:avLst>
              <a:gd name="adj" fmla="val 27904"/>
            </a:avLst>
          </a:prstGeom>
          <a:solidFill>
            <a:schemeClr val="accent6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da-DK" sz="1100" b="1" dirty="0" smtClean="0">
                <a:solidFill>
                  <a:schemeClr val="bg1"/>
                </a:solidFill>
              </a:rPr>
              <a:t>Kulturworkshop 1</a:t>
            </a:r>
            <a:br>
              <a:rPr lang="da-DK" sz="1100" b="1" dirty="0" smtClean="0">
                <a:solidFill>
                  <a:schemeClr val="bg1"/>
                </a:solidFill>
              </a:rPr>
            </a:br>
            <a:r>
              <a:rPr lang="da-DK" sz="1100" b="1" dirty="0" smtClean="0">
                <a:solidFill>
                  <a:schemeClr val="bg1"/>
                </a:solidFill>
              </a:rPr>
              <a:t>alle ledere</a:t>
            </a:r>
            <a:endParaRPr lang="da-DK" sz="1100" b="1" dirty="0">
              <a:solidFill>
                <a:schemeClr val="bg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da-DK" sz="900" dirty="0" smtClean="0">
                <a:solidFill>
                  <a:schemeClr val="bg1"/>
                </a:solidFill>
              </a:rPr>
              <a:t>(Uge 48)</a:t>
            </a:r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572963" y="1730822"/>
            <a:ext cx="0" cy="4392612"/>
          </a:xfrm>
          <a:prstGeom prst="line">
            <a:avLst/>
          </a:prstGeom>
          <a:noFill/>
          <a:ln w="9525">
            <a:solidFill>
              <a:srgbClr val="808284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da-DK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7667" y="1802259"/>
            <a:ext cx="1558729" cy="458587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rIns="36000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Projektgruppe – planlægningsmøde 15. september 9.00 – 12.00</a:t>
            </a:r>
            <a:endParaRPr lang="da-DK" sz="1000" dirty="0"/>
          </a:p>
          <a:p>
            <a:pPr marL="171450" indent="-17145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Justering af spørgeramme</a:t>
            </a:r>
          </a:p>
          <a:p>
            <a:pPr marL="354012" lvl="1" indent="-171450">
              <a:spcBef>
                <a:spcPts val="600"/>
              </a:spcBef>
              <a:spcAft>
                <a:spcPct val="10000"/>
              </a:spcAft>
              <a:buClr>
                <a:schemeClr val="tx1"/>
              </a:buClr>
              <a:buSzPct val="80000"/>
              <a:buFont typeface="Lucida Sans Unicode" panose="020B0602030504020204" pitchFamily="34" charset="0"/>
              <a:buChar char="−"/>
            </a:pPr>
            <a:r>
              <a:rPr lang="da-DK" sz="1000" dirty="0" smtClean="0"/>
              <a:t>Hvordan afdækker vi holdninger til LEAN?</a:t>
            </a:r>
          </a:p>
          <a:p>
            <a:pPr marL="354012" lvl="1" indent="-171450">
              <a:spcBef>
                <a:spcPts val="600"/>
              </a:spcBef>
              <a:spcAft>
                <a:spcPct val="10000"/>
              </a:spcAft>
              <a:buClr>
                <a:schemeClr val="tx1"/>
              </a:buClr>
              <a:buSzPct val="80000"/>
              <a:buFont typeface="Lucida Sans Unicode" panose="020B0602030504020204" pitchFamily="34" charset="0"/>
              <a:buChar char="−"/>
            </a:pPr>
            <a:r>
              <a:rPr lang="da-DK" sz="1000" dirty="0" smtClean="0"/>
              <a:t>Er organisationen klar til forandringer?</a:t>
            </a:r>
          </a:p>
          <a:p>
            <a:pPr marL="354012" lvl="1" indent="-171450">
              <a:spcBef>
                <a:spcPts val="600"/>
              </a:spcBef>
              <a:spcAft>
                <a:spcPct val="10000"/>
              </a:spcAft>
              <a:buClr>
                <a:schemeClr val="tx1"/>
              </a:buClr>
              <a:buSzPct val="80000"/>
              <a:buFont typeface="Lucida Sans Unicode" panose="020B0602030504020204" pitchFamily="34" charset="0"/>
              <a:buChar char="−"/>
            </a:pPr>
            <a:r>
              <a:rPr lang="da-DK" sz="1000" dirty="0" smtClean="0"/>
              <a:t>Status i selvstyrende grupper</a:t>
            </a:r>
          </a:p>
          <a:p>
            <a:pPr marL="171450" indent="-17145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Test af spørgeramme</a:t>
            </a:r>
            <a:endParaRPr lang="da-DK" sz="1000" dirty="0"/>
          </a:p>
          <a:p>
            <a:pPr marL="171450" indent="-17145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Kortlægning af organisation og udarbejdelse af respondentliste</a:t>
            </a:r>
            <a:endParaRPr lang="da-DK" sz="1000" dirty="0"/>
          </a:p>
          <a:p>
            <a:pPr marL="171450" indent="-17145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Planlægning af workshops efter måling</a:t>
            </a:r>
            <a:endParaRPr lang="da-DK" sz="1000" dirty="0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2195388" y="1730822"/>
            <a:ext cx="0" cy="4392612"/>
          </a:xfrm>
          <a:prstGeom prst="line">
            <a:avLst/>
          </a:prstGeom>
          <a:noFill/>
          <a:ln w="9525">
            <a:solidFill>
              <a:srgbClr val="808284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da-DK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3832100" y="1730822"/>
            <a:ext cx="0" cy="4392612"/>
          </a:xfrm>
          <a:prstGeom prst="line">
            <a:avLst/>
          </a:prstGeom>
          <a:noFill/>
          <a:ln w="9525">
            <a:solidFill>
              <a:srgbClr val="808284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da-DK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881984" y="1802259"/>
            <a:ext cx="1543297" cy="266226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rIns="36000">
            <a:spAutoFit/>
          </a:bodyPr>
          <a:lstStyle/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Præsentation af resultat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Forståelse af resultat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Hvor langt er vi fra den ønskede kultur?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Prioritering af handlinger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Handlingsplan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err="1"/>
              <a:t>Next</a:t>
            </a:r>
            <a:r>
              <a:rPr lang="da-DK" sz="1000" dirty="0"/>
              <a:t> </a:t>
            </a:r>
            <a:r>
              <a:rPr lang="da-DK" sz="1000" dirty="0" smtClean="0"/>
              <a:t>step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Udlevering af eget resultat</a:t>
            </a:r>
            <a:endParaRPr lang="da-DK" sz="1000" dirty="0"/>
          </a:p>
          <a:p>
            <a:pPr marL="171450" indent="-171450"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b="0" i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5476750" y="1730822"/>
            <a:ext cx="0" cy="4392612"/>
          </a:xfrm>
          <a:prstGeom prst="line">
            <a:avLst/>
          </a:prstGeom>
          <a:noFill/>
          <a:ln w="9525">
            <a:solidFill>
              <a:srgbClr val="808284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da-DK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501053" y="1802259"/>
            <a:ext cx="1574317" cy="489364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rIns="36000">
            <a:spAutoFit/>
          </a:bodyPr>
          <a:lstStyle/>
          <a:p>
            <a:pPr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</a:pPr>
            <a:r>
              <a:rPr lang="da-DK" sz="1000" dirty="0" smtClean="0"/>
              <a:t>Målet er at alle ledere præsenterer deres resultat og de overvejelser de har gjort sig om resultatet. Samtidig </a:t>
            </a:r>
            <a:r>
              <a:rPr lang="da-DK" sz="1000" dirty="0" err="1" smtClean="0"/>
              <a:t>comitter</a:t>
            </a:r>
            <a:r>
              <a:rPr lang="da-DK" sz="1000" dirty="0" smtClean="0"/>
              <a:t> de sig til de planlagte initiativer.</a:t>
            </a:r>
          </a:p>
          <a:p>
            <a:pPr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</a:pPr>
            <a:r>
              <a:rPr lang="da-DK" sz="1000" dirty="0" smtClean="0"/>
              <a:t>Præsentation skal omfatte:</a:t>
            </a:r>
            <a:endParaRPr lang="da-DK" sz="1000" dirty="0"/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Hvordan vil jeg strukturere mit budskab ift. </a:t>
            </a:r>
            <a:r>
              <a:rPr lang="da-DK" sz="1000" dirty="0" err="1" smtClean="0"/>
              <a:t>What</a:t>
            </a:r>
            <a:r>
              <a:rPr lang="da-DK" sz="1000" dirty="0" smtClean="0"/>
              <a:t>-</a:t>
            </a:r>
            <a:r>
              <a:rPr lang="da-DK" sz="1000" dirty="0" err="1" smtClean="0"/>
              <a:t>Why</a:t>
            </a:r>
            <a:r>
              <a:rPr lang="da-DK" sz="1000" dirty="0" smtClean="0"/>
              <a:t>-How over for mine medarbejdere?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Hvad er mine top 3 must-</a:t>
            </a:r>
            <a:r>
              <a:rPr lang="da-DK" sz="1000" dirty="0" err="1" smtClean="0"/>
              <a:t>win</a:t>
            </a:r>
            <a:r>
              <a:rPr lang="da-DK" sz="1000" dirty="0" smtClean="0"/>
              <a:t> </a:t>
            </a:r>
            <a:r>
              <a:rPr lang="da-DK" sz="1000" dirty="0" err="1" smtClean="0"/>
              <a:t>battles</a:t>
            </a:r>
            <a:r>
              <a:rPr lang="da-DK" sz="1000" dirty="0" smtClean="0"/>
              <a:t> for det kommende år?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Hvordan vil jeg gribe det an?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Hvor har jeg brug for hjælp og sparring?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dirty="0"/>
          </a:p>
          <a:p>
            <a:pPr marL="182563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</a:pPr>
            <a:r>
              <a:rPr lang="da-DK" sz="1000" b="1" dirty="0" smtClean="0"/>
              <a:t>Slutprodukt =&gt; Fælles og individuelle handlingsplaner</a:t>
            </a: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7129338" y="1730822"/>
            <a:ext cx="0" cy="4392612"/>
          </a:xfrm>
          <a:prstGeom prst="line">
            <a:avLst/>
          </a:prstGeom>
          <a:noFill/>
          <a:ln w="9525">
            <a:solidFill>
              <a:srgbClr val="808284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da-DK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7180209" y="1802259"/>
            <a:ext cx="1558730" cy="201593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rIns="36000">
            <a:spAutoFit/>
          </a:bodyPr>
          <a:lstStyle/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Individuelle </a:t>
            </a:r>
            <a:r>
              <a:rPr lang="da-DK" sz="1000" dirty="0" smtClean="0"/>
              <a:t>sparringsmøder</a:t>
            </a:r>
            <a:endParaRPr lang="da-DK" sz="1000" dirty="0"/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Handlinger igangsættes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Involvering </a:t>
            </a:r>
            <a:r>
              <a:rPr lang="da-DK" sz="1000" dirty="0" smtClean="0"/>
              <a:t>af medarbejdere</a:t>
            </a:r>
            <a:endParaRPr lang="da-DK" sz="1000" dirty="0"/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Opfølgning på handlingsplaner</a:t>
            </a:r>
            <a:endParaRPr lang="da-DK" sz="1000" dirty="0"/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dirty="0"/>
          </a:p>
          <a:p>
            <a:pPr marL="171450" indent="-171450"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b="0" i="0" dirty="0">
              <a:solidFill>
                <a:schemeClr val="tx1"/>
              </a:solidFill>
            </a:endParaRP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2196282" y="764704"/>
            <a:ext cx="1871662" cy="863600"/>
          </a:xfrm>
          <a:prstGeom prst="homePlate">
            <a:avLst>
              <a:gd name="adj" fmla="val 27904"/>
            </a:avLst>
          </a:prstGeom>
          <a:solidFill>
            <a:schemeClr val="accent6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da-DK" sz="1100" b="1" dirty="0">
                <a:solidFill>
                  <a:schemeClr val="bg1"/>
                </a:solidFill>
              </a:rPr>
              <a:t>Måling</a:t>
            </a:r>
          </a:p>
          <a:p>
            <a:pPr algn="ctr" eaLnBrk="0" hangingPunct="0">
              <a:spcBef>
                <a:spcPct val="50000"/>
              </a:spcBef>
            </a:pPr>
            <a:r>
              <a:rPr lang="da-DK" sz="900" dirty="0" smtClean="0">
                <a:solidFill>
                  <a:schemeClr val="bg1"/>
                </a:solidFill>
              </a:rPr>
              <a:t>(16/10 – 30/10)</a:t>
            </a:r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2250928" y="1802259"/>
            <a:ext cx="1543297" cy="340093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rIns="36000">
            <a:spAutoFit/>
          </a:bodyPr>
          <a:lstStyle/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Opsætning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Invitation til deltagere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Måling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/>
              <a:t>Support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Rapporter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dirty="0"/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dirty="0" smtClean="0"/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dirty="0"/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dirty="0" smtClean="0"/>
          </a:p>
          <a:p>
            <a:pPr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</a:pPr>
            <a:r>
              <a:rPr lang="da-DK" sz="1000" dirty="0" smtClean="0"/>
              <a:t>Overordnet gennemgang af resultater med Henning &amp; Anita 17. november 13–15</a:t>
            </a:r>
            <a:endParaRPr lang="da-DK" sz="1000" dirty="0"/>
          </a:p>
          <a:p>
            <a:pPr marL="171450" indent="-171450"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b="0" i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61850" y="764704"/>
            <a:ext cx="1871663" cy="863600"/>
          </a:xfrm>
          <a:prstGeom prst="homePlate">
            <a:avLst>
              <a:gd name="adj" fmla="val 27904"/>
            </a:avLst>
          </a:prstGeom>
          <a:solidFill>
            <a:schemeClr val="accent6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da-DK" sz="1100" b="1" dirty="0">
                <a:solidFill>
                  <a:schemeClr val="bg1"/>
                </a:solidFill>
              </a:rPr>
              <a:t>Forarbejde</a:t>
            </a:r>
          </a:p>
          <a:p>
            <a:pPr algn="ctr" eaLnBrk="0" hangingPunct="0">
              <a:spcBef>
                <a:spcPct val="50000"/>
              </a:spcBef>
            </a:pPr>
            <a:r>
              <a:rPr lang="da-DK" sz="900" dirty="0" smtClean="0">
                <a:solidFill>
                  <a:schemeClr val="bg1"/>
                </a:solidFill>
              </a:rPr>
              <a:t>(august - september)</a:t>
            </a:r>
            <a:endParaRPr lang="da-DK" sz="900" dirty="0">
              <a:solidFill>
                <a:schemeClr val="bg1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881180" y="4293096"/>
            <a:ext cx="1543297" cy="269304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36000" rIns="36000">
            <a:spAutoFit/>
          </a:bodyPr>
          <a:lstStyle/>
          <a:p>
            <a:pPr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</a:pPr>
            <a:r>
              <a:rPr lang="da-DK" sz="1000" b="1" dirty="0" smtClean="0">
                <a:solidFill>
                  <a:schemeClr val="accent6"/>
                </a:solidFill>
              </a:rPr>
              <a:t>Forberedelse til næste workshop</a:t>
            </a:r>
            <a:r>
              <a:rPr lang="da-DK" sz="1000" dirty="0" smtClean="0">
                <a:solidFill>
                  <a:schemeClr val="accent6"/>
                </a:solidFill>
              </a:rPr>
              <a:t>: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Hvilke områder ønsker jeg selv at forbedre i egen afdeling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Hvordan vil jeg præsentere resultatet for mine medarbejdere</a:t>
            </a:r>
          </a:p>
          <a:p>
            <a:pPr marL="180975" indent="-180975" eaLnBrk="0" hangingPunct="0">
              <a:spcBef>
                <a:spcPts val="600"/>
              </a:spcBef>
              <a:spcAft>
                <a:spcPct val="10000"/>
              </a:spcAft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r>
              <a:rPr lang="da-DK" sz="1000" dirty="0" smtClean="0"/>
              <a:t>Hvordan vil jeg involvere mine medarbejdere i planlægningen</a:t>
            </a:r>
            <a:endParaRPr lang="da-DK" sz="1000" dirty="0"/>
          </a:p>
          <a:p>
            <a:pPr marL="171450" indent="-171450">
              <a:buClr>
                <a:schemeClr val="accent4"/>
              </a:buClr>
              <a:buSzPct val="80000"/>
              <a:buFont typeface="Wingdings" pitchFamily="2" charset="2"/>
              <a:buChar char="§"/>
            </a:pPr>
            <a:endParaRPr lang="da-DK" sz="1000" b="0" i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nzGREEN">
  <a:themeElements>
    <a:clrScheme name="intenz">
      <a:dk1>
        <a:srgbClr val="202022"/>
      </a:dk1>
      <a:lt1>
        <a:sysClr val="window" lastClr="FFFFFF"/>
      </a:lt1>
      <a:dk2>
        <a:srgbClr val="9E7299"/>
      </a:dk2>
      <a:lt2>
        <a:srgbClr val="4444AD"/>
      </a:lt2>
      <a:accent1>
        <a:srgbClr val="F1695F"/>
      </a:accent1>
      <a:accent2>
        <a:srgbClr val="F8B033"/>
      </a:accent2>
      <a:accent3>
        <a:srgbClr val="FFDD00"/>
      </a:accent3>
      <a:accent4>
        <a:srgbClr val="B8C322"/>
      </a:accent4>
      <a:accent5>
        <a:srgbClr val="A3D7EF"/>
      </a:accent5>
      <a:accent6>
        <a:srgbClr val="4287AD"/>
      </a:accent6>
      <a:hlink>
        <a:srgbClr val="0000FF"/>
      </a:hlink>
      <a:folHlink>
        <a:srgbClr val="800080"/>
      </a:folHlink>
    </a:clrScheme>
    <a:fontScheme name="Lucida Sans Unicode">
      <a:majorFont>
        <a:latin typeface="Lucida Sans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4">
              <a:lumMod val="75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err="1" smtClean="0">
            <a:solidFill>
              <a:srgbClr val="20202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200" dirty="0" err="1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intenzGREEN</Template>
  <TotalTime>0</TotalTime>
  <Words>228</Words>
  <Application>Microsoft Office PowerPoint</Application>
  <PresentationFormat>Skærmshow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</vt:lpstr>
      <vt:lpstr>Lucida Sans Unicode</vt:lpstr>
      <vt:lpstr>Times New Roman</vt:lpstr>
      <vt:lpstr>Wingdings</vt:lpstr>
      <vt:lpstr>intenzGREEN</vt:lpstr>
      <vt:lpstr>kulturmåling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2013-06-24T08:47:13Z</dcterms:created>
  <dcterms:modified xsi:type="dcterms:W3CDTF">2015-03-19T13:51:33Z</dcterms:modified>
</cp:coreProperties>
</file>