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610" r:id="rId2"/>
  </p:sldIdLst>
  <p:sldSz cx="9144000" cy="5143500" type="screen16x9"/>
  <p:notesSz cx="6797675" cy="9926638"/>
  <p:custDataLst>
    <p:tags r:id="rId5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3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461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8"/>
        <p:guide pos="2143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fil01\public$\arbejdsmilj&#248;\ULYKKER\Statistik\Ulykkesstatistik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tfil01\public$\arbejdsmilj&#248;\ULYKKER\Statistik\Ulykkesstatisti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50218722659672"/>
          <c:y val="0.35232648002333183"/>
          <c:w val="0.83784730334345214"/>
          <c:h val="0.54001718817141298"/>
        </c:manualLayout>
      </c:layout>
      <c:lineChart>
        <c:grouping val="standard"/>
        <c:varyColors val="0"/>
        <c:ser>
          <c:idx val="0"/>
          <c:order val="0"/>
          <c:tx>
            <c:strRef>
              <c:f>'Fraværsstatistik år'!$A$37</c:f>
              <c:strCache>
                <c:ptCount val="1"/>
                <c:pt idx="0">
                  <c:v>NT</c:v>
                </c:pt>
              </c:strCache>
            </c:strRef>
          </c:tx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'Fraværsstatistik år'!$B$36:$M$36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'Fraværsstatistik år'!$B$37:$M$37</c:f>
              <c:numCache>
                <c:formatCode>0.0</c:formatCode>
                <c:ptCount val="12"/>
                <c:pt idx="0">
                  <c:v>40.293538427443927</c:v>
                </c:pt>
                <c:pt idx="1">
                  <c:v>31.253509915664356</c:v>
                </c:pt>
                <c:pt idx="2">
                  <c:v>48.533087432357007</c:v>
                </c:pt>
                <c:pt idx="3">
                  <c:v>36.68405490869339</c:v>
                </c:pt>
                <c:pt idx="4">
                  <c:v>38.396412239240362</c:v>
                </c:pt>
                <c:pt idx="5">
                  <c:v>40.902076709985685</c:v>
                </c:pt>
                <c:pt idx="6">
                  <c:v>47.617346999511923</c:v>
                </c:pt>
                <c:pt idx="7">
                  <c:v>37.333333333333336</c:v>
                </c:pt>
                <c:pt idx="8">
                  <c:v>20.584403567935841</c:v>
                </c:pt>
                <c:pt idx="9">
                  <c:v>13.403949988575814</c:v>
                </c:pt>
                <c:pt idx="10">
                  <c:v>13.029695562205564</c:v>
                </c:pt>
                <c:pt idx="11">
                  <c:v>15.625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'Fraværsstatistik år'!$A$38</c:f>
              <c:strCache>
                <c:ptCount val="1"/>
                <c:pt idx="0">
                  <c:v>DI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'Fraværsstatistik år'!$B$36:$M$36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'Fraværsstatistik år'!$B$38:$M$38</c:f>
              <c:numCache>
                <c:formatCode>General</c:formatCode>
                <c:ptCount val="12"/>
                <c:pt idx="0">
                  <c:v>28</c:v>
                </c:pt>
                <c:pt idx="1">
                  <c:v>30.6</c:v>
                </c:pt>
                <c:pt idx="2">
                  <c:v>29.1</c:v>
                </c:pt>
                <c:pt idx="3">
                  <c:v>31.8</c:v>
                </c:pt>
                <c:pt idx="4">
                  <c:v>25.1</c:v>
                </c:pt>
                <c:pt idx="5">
                  <c:v>23.1</c:v>
                </c:pt>
                <c:pt idx="6">
                  <c:v>21.4</c:v>
                </c:pt>
                <c:pt idx="7">
                  <c:v>16.3</c:v>
                </c:pt>
                <c:pt idx="8">
                  <c:v>21.8</c:v>
                </c:pt>
                <c:pt idx="9">
                  <c:v>22.1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'Fraværsstatistik år'!$A$39</c:f>
              <c:strCache>
                <c:ptCount val="1"/>
                <c:pt idx="0">
                  <c:v>Træindustrien</c:v>
                </c:pt>
              </c:strCache>
            </c:strRef>
          </c:tx>
          <c:spPr>
            <a:ln w="28575" cap="rnd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'Fraværsstatistik år'!$B$36:$M$36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'Fraværsstatistik år'!$B$39:$M$39</c:f>
              <c:numCache>
                <c:formatCode>General</c:formatCode>
                <c:ptCount val="12"/>
                <c:pt idx="0">
                  <c:v>30.8</c:v>
                </c:pt>
                <c:pt idx="1">
                  <c:v>27.3</c:v>
                </c:pt>
                <c:pt idx="2">
                  <c:v>30.2</c:v>
                </c:pt>
                <c:pt idx="3">
                  <c:v>40.6</c:v>
                </c:pt>
                <c:pt idx="4">
                  <c:v>24.7</c:v>
                </c:pt>
                <c:pt idx="5">
                  <c:v>20.2</c:v>
                </c:pt>
                <c:pt idx="6">
                  <c:v>20.6</c:v>
                </c:pt>
                <c:pt idx="7">
                  <c:v>16.3</c:v>
                </c:pt>
                <c:pt idx="8">
                  <c:v>17.100000000000001</c:v>
                </c:pt>
                <c:pt idx="9">
                  <c:v>17.600000000000001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803872"/>
        <c:axId val="179611144"/>
      </c:lineChart>
      <c:catAx>
        <c:axId val="18280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9611144"/>
        <c:crosses val="autoZero"/>
        <c:auto val="1"/>
        <c:lblAlgn val="ctr"/>
        <c:lblOffset val="100"/>
        <c:noMultiLvlLbl val="0"/>
      </c:catAx>
      <c:valAx>
        <c:axId val="179611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280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595178318961039E-2"/>
          <c:y val="0.35695610965296265"/>
          <c:w val="0.87179400401305363"/>
          <c:h val="0.47878062117235598"/>
        </c:manualLayout>
      </c:layout>
      <c:lineChart>
        <c:grouping val="standard"/>
        <c:varyColors val="0"/>
        <c:ser>
          <c:idx val="0"/>
          <c:order val="0"/>
          <c:tx>
            <c:strRef>
              <c:f>'Fraværsstatistik år'!$A$51</c:f>
              <c:strCache>
                <c:ptCount val="1"/>
                <c:pt idx="0">
                  <c:v>NT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'Fraværsstatistik år'!$B$50:$M$50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'Fraværsstatistik år'!$B$51:$M$51</c:f>
              <c:numCache>
                <c:formatCode>0.0</c:formatCode>
                <c:ptCount val="12"/>
                <c:pt idx="0">
                  <c:v>2.2287363442679924</c:v>
                </c:pt>
                <c:pt idx="1">
                  <c:v>2.7542155613179213</c:v>
                </c:pt>
                <c:pt idx="2">
                  <c:v>2.5555703851100486</c:v>
                </c:pt>
                <c:pt idx="3">
                  <c:v>1.2105738119868819</c:v>
                </c:pt>
                <c:pt idx="4">
                  <c:v>2.5053658986104339</c:v>
                </c:pt>
                <c:pt idx="5">
                  <c:v>1.7569301132243851</c:v>
                </c:pt>
                <c:pt idx="6">
                  <c:v>5.089103960572837</c:v>
                </c:pt>
                <c:pt idx="7">
                  <c:v>2.2200000000000002</c:v>
                </c:pt>
                <c:pt idx="8">
                  <c:v>0.52104271531337598</c:v>
                </c:pt>
                <c:pt idx="9">
                  <c:v>0.50264812457159302</c:v>
                </c:pt>
                <c:pt idx="10">
                  <c:v>1.4658407507481259</c:v>
                </c:pt>
                <c:pt idx="11">
                  <c:v>0.234375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'Fraværsstatistik år'!$A$52</c:f>
              <c:strCache>
                <c:ptCount val="1"/>
                <c:pt idx="0">
                  <c:v>DI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'Fraværsstatistik år'!$B$50:$M$50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'Fraværsstatistik år'!$B$52:$M$52</c:f>
              <c:numCache>
                <c:formatCode>General</c:formatCode>
                <c:ptCount val="12"/>
                <c:pt idx="0">
                  <c:v>3</c:v>
                </c:pt>
                <c:pt idx="1">
                  <c:v>3.1</c:v>
                </c:pt>
                <c:pt idx="2">
                  <c:v>3.2</c:v>
                </c:pt>
                <c:pt idx="3">
                  <c:v>3.7</c:v>
                </c:pt>
                <c:pt idx="4">
                  <c:v>3.1</c:v>
                </c:pt>
                <c:pt idx="5">
                  <c:v>3.2</c:v>
                </c:pt>
                <c:pt idx="6">
                  <c:v>2.2999999999999998</c:v>
                </c:pt>
                <c:pt idx="7">
                  <c:v>2</c:v>
                </c:pt>
                <c:pt idx="8">
                  <c:v>2.6</c:v>
                </c:pt>
                <c:pt idx="9">
                  <c:v>2.6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'Fraværsstatistik år'!$A$53</c:f>
              <c:strCache>
                <c:ptCount val="1"/>
                <c:pt idx="0">
                  <c:v>Træindustrien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'Fraværsstatistik år'!$B$50:$M$50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'Fraværsstatistik år'!$B$53:$M$53</c:f>
              <c:numCache>
                <c:formatCode>General</c:formatCode>
                <c:ptCount val="12"/>
                <c:pt idx="0">
                  <c:v>2.8</c:v>
                </c:pt>
                <c:pt idx="1">
                  <c:v>3</c:v>
                </c:pt>
                <c:pt idx="2">
                  <c:v>3.8</c:v>
                </c:pt>
                <c:pt idx="3">
                  <c:v>3.6</c:v>
                </c:pt>
                <c:pt idx="4">
                  <c:v>4.7</c:v>
                </c:pt>
                <c:pt idx="5">
                  <c:v>2.4</c:v>
                </c:pt>
                <c:pt idx="6">
                  <c:v>2</c:v>
                </c:pt>
                <c:pt idx="7">
                  <c:v>2</c:v>
                </c:pt>
                <c:pt idx="8">
                  <c:v>2.2000000000000002</c:v>
                </c:pt>
                <c:pt idx="9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857968"/>
        <c:axId val="181545312"/>
      </c:lineChart>
      <c:catAx>
        <c:axId val="18085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545312"/>
        <c:crosses val="autoZero"/>
        <c:auto val="1"/>
        <c:lblAlgn val="ctr"/>
        <c:lblOffset val="100"/>
        <c:noMultiLvlLbl val="0"/>
      </c:catAx>
      <c:valAx>
        <c:axId val="18154531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80857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221586622947314"/>
          <c:y val="0.19172623810579695"/>
          <c:w val="0.56705155893431269"/>
          <c:h val="0.101931633036721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0.31369</cdr:x>
      <cdr:y>0.03472</cdr:y>
    </cdr:from>
    <cdr:to>
      <cdr:x>0.72292</cdr:x>
      <cdr:y>0.13194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1371600" y="95250"/>
          <a:ext cx="19335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da-DK" sz="1600" b="1" dirty="0"/>
            <a:t>Ulykkesfrekvens</a:t>
          </a:r>
        </a:p>
      </cdr:txBody>
    </cdr:sp>
  </cdr:relSizeAnchor>
  <cdr:relSizeAnchor xmlns:cdr="http://schemas.openxmlformats.org/drawingml/2006/chartDrawing">
    <cdr:from>
      <cdr:x>0.00221</cdr:x>
      <cdr:y>0.12847</cdr:y>
    </cdr:from>
    <cdr:to>
      <cdr:x>0.38232</cdr:x>
      <cdr:y>0.19792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19050" y="352425"/>
          <a:ext cx="16764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da-DK" sz="800"/>
            <a:t>Ulykker pr.1.000.000 arbejdstimer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0.32292</cdr:x>
      <cdr:y>0.05556</cdr:y>
    </cdr:from>
    <cdr:to>
      <cdr:x>0.74583</cdr:x>
      <cdr:y>0.15278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1476375" y="152400"/>
          <a:ext cx="19335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a-DK" sz="1600" b="1"/>
            <a:t>Ulykkesfravær</a:t>
          </a:r>
        </a:p>
      </cdr:txBody>
    </cdr:sp>
  </cdr:relSizeAnchor>
  <cdr:relSizeAnchor xmlns:cdr="http://schemas.openxmlformats.org/drawingml/2006/chartDrawing">
    <cdr:from>
      <cdr:x>0.01667</cdr:x>
      <cdr:y>0.17708</cdr:y>
    </cdr:from>
    <cdr:to>
      <cdr:x>0.38333</cdr:x>
      <cdr:y>0.24653</cdr:y>
    </cdr:to>
    <cdr:sp macro="" textlink="">
      <cdr:nvSpPr>
        <cdr:cNvPr id="3" name="Tekstboks 1"/>
        <cdr:cNvSpPr txBox="1"/>
      </cdr:nvSpPr>
      <cdr:spPr>
        <a:xfrm xmlns:a="http://schemas.openxmlformats.org/drawingml/2006/main">
          <a:off x="76200" y="485775"/>
          <a:ext cx="16764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a-DK" sz="800"/>
            <a:t>Fraværstimer pr.1.000 arbejdstimer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444A797F-F1C1-4848-B21D-7E9CB9FE1C5D}" type="datetimeFigureOut">
              <a:rPr lang="da-DK" smtClean="0"/>
              <a:t>20-03-2015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462A6434-5712-4BAB-9FCB-1D2D47F3E5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7185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DCA693AD-CA09-4B16-BD2C-505C95C1A6EE}" type="datetimeFigureOut">
              <a:rPr lang="da-DK" smtClean="0"/>
              <a:t>20-03-2015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F4CC62D5-81EA-4DF8-84F7-BC98F3D46D9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013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16" name="Rectangle 9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76515660"/>
              </p:ext>
            </p:extLst>
          </p:nvPr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9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689235"/>
            <a:ext cx="9144000" cy="114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80729" y="837413"/>
            <a:ext cx="2762649" cy="340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92" name="Rectangle 68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5477" y="2206150"/>
            <a:ext cx="5838646" cy="615553"/>
          </a:xfrm>
        </p:spPr>
        <p:txBody>
          <a:bodyPr anchor="t" anchorCtr="0">
            <a:spAutoFit/>
          </a:bodyPr>
          <a:lstStyle>
            <a:lvl1pPr marL="0" marR="0" indent="0" algn="l" defTabSz="77925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 smtClean="0">
                <a:cs typeface="Arial"/>
              </a:rPr>
              <a:t>The </a:t>
            </a:r>
            <a:r>
              <a:rPr lang="da-DK" dirty="0" err="1" smtClean="0">
                <a:cs typeface="Arial"/>
              </a:rPr>
              <a:t>main</a:t>
            </a:r>
            <a:r>
              <a:rPr lang="da-DK" dirty="0" smtClean="0">
                <a:cs typeface="Arial"/>
              </a:rPr>
              <a:t> </a:t>
            </a:r>
            <a:r>
              <a:rPr lang="da-DK" dirty="0" err="1" smtClean="0">
                <a:cs typeface="Arial"/>
              </a:rPr>
              <a:t>title</a:t>
            </a:r>
            <a:r>
              <a:rPr lang="da-DK" dirty="0" smtClean="0">
                <a:cs typeface="Arial"/>
              </a:rPr>
              <a:t> </a:t>
            </a:r>
            <a:r>
              <a:rPr lang="da-DK" dirty="0" err="1" smtClean="0">
                <a:cs typeface="Arial"/>
              </a:rPr>
              <a:t>should</a:t>
            </a:r>
            <a:r>
              <a:rPr lang="da-DK" dirty="0" smtClean="0">
                <a:cs typeface="Arial"/>
              </a:rPr>
              <a:t> </a:t>
            </a:r>
            <a:r>
              <a:rPr lang="da-DK" dirty="0" err="1" smtClean="0">
                <a:cs typeface="Arial"/>
              </a:rPr>
              <a:t>communicate</a:t>
            </a:r>
            <a:r>
              <a:rPr lang="da-DK" dirty="0" smtClean="0">
                <a:cs typeface="Arial"/>
              </a:rPr>
              <a:t> </a:t>
            </a:r>
            <a:br>
              <a:rPr lang="da-DK" dirty="0" smtClean="0">
                <a:cs typeface="Arial"/>
              </a:rPr>
            </a:br>
            <a:r>
              <a:rPr lang="da-DK" dirty="0" smtClean="0">
                <a:cs typeface="Arial"/>
              </a:rPr>
              <a:t>the </a:t>
            </a:r>
            <a:r>
              <a:rPr lang="da-DK" dirty="0" err="1" smtClean="0">
                <a:cs typeface="Arial"/>
              </a:rPr>
              <a:t>core</a:t>
            </a:r>
            <a:r>
              <a:rPr lang="da-DK" dirty="0" smtClean="0">
                <a:cs typeface="Arial"/>
              </a:rPr>
              <a:t> </a:t>
            </a:r>
            <a:r>
              <a:rPr lang="da-DK" dirty="0" err="1" smtClean="0">
                <a:cs typeface="Arial"/>
              </a:rPr>
              <a:t>message</a:t>
            </a:r>
            <a:r>
              <a:rPr lang="da-DK" dirty="0" smtClean="0">
                <a:cs typeface="Arial"/>
              </a:rPr>
              <a:t> of the </a:t>
            </a:r>
            <a:r>
              <a:rPr lang="da-DK" dirty="0" err="1" smtClean="0">
                <a:cs typeface="Arial"/>
              </a:rPr>
              <a:t>document</a:t>
            </a:r>
            <a:endParaRPr lang="da-DK" noProof="0" dirty="0"/>
          </a:p>
        </p:txBody>
      </p:sp>
      <p:sp>
        <p:nvSpPr>
          <p:cNvPr id="103493" name="Rectangle 69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85477" y="2034612"/>
            <a:ext cx="5838646" cy="153888"/>
          </a:xfrm>
        </p:spPr>
        <p:txBody>
          <a:bodyPr anchor="b" anchorCtr="0">
            <a:spAutoFit/>
          </a:bodyPr>
          <a:lstStyle>
            <a:lvl1pPr marL="0" marR="0" indent="0" algn="l" defTabSz="779252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779252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43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SUBTITLE DESCRIBES THE SUBJECT OF THE </a:t>
            </a:r>
            <a:r>
              <a:rPr kumimoji="0" lang="da-DK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43F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DOCUMENT</a:t>
            </a:r>
            <a:endParaRPr kumimoji="0" lang="da-DK" sz="1000" b="0" i="0" u="none" strike="noStrike" kern="0" cap="none" spc="0" normalizeH="0" baseline="0" noProof="0" dirty="0" smtClean="0">
              <a:ln>
                <a:noFill/>
              </a:ln>
              <a:solidFill>
                <a:srgbClr val="00143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77966"/>
            <a:ext cx="1240996" cy="26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9765496"/>
              </p:ext>
            </p:extLst>
          </p:nvPr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63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477" y="302400"/>
            <a:ext cx="8374154" cy="3699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a-DK" noProof="0" smtClean="0"/>
              <a:t>Message // synthesis of the content on the slide adding to the overarching storyline </a:t>
            </a:r>
            <a:br>
              <a:rPr lang="da-DK" noProof="0" smtClean="0"/>
            </a:br>
            <a:r>
              <a:rPr lang="da-DK" noProof="0" smtClean="0"/>
              <a:t>[Arial 16pt – lower case letters – max two lines]</a:t>
            </a:r>
            <a:endParaRPr lang="da-DK" noProof="0"/>
          </a:p>
        </p:txBody>
      </p:sp>
      <p:sp>
        <p:nvSpPr>
          <p:cNvPr id="5" name="Rectangle 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7969" y="27000"/>
            <a:ext cx="3781662" cy="9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>
              <a:spcBef>
                <a:spcPct val="0"/>
              </a:spcBef>
              <a:defRPr sz="7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Personalemøde 10. marts 2014</a:t>
            </a:r>
            <a:endParaRPr lang="da-DK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385477" y="4843800"/>
            <a:ext cx="176123" cy="1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spcBef>
                <a:spcPct val="0"/>
              </a:spcBef>
              <a:defRPr sz="900">
                <a:solidFill>
                  <a:schemeClr val="accent2"/>
                </a:solidFill>
              </a:defRPr>
            </a:lvl1pPr>
          </a:lstStyle>
          <a:p>
            <a:pPr marL="0" marR="0" lvl="0" indent="0" algn="r" defTabSz="77925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B4CDD9-FE60-424E-AF4D-6DFB76F42C25}" type="slidenum">
              <a:rPr kumimoji="0" lang="da-DK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77925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8" name="Lige forbindelse 7"/>
          <p:cNvCxnSpPr/>
          <p:nvPr/>
        </p:nvCxnSpPr>
        <p:spPr bwMode="auto">
          <a:xfrm rot="5400000">
            <a:off x="539983" y="4895747"/>
            <a:ext cx="10260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430772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6057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3" name="Rectangle 69" hidden="1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691708399"/>
              </p:ext>
            </p:extLst>
          </p:nvPr>
        </p:nvGraphicFramePr>
        <p:xfrm>
          <a:off x="0" y="0"/>
          <a:ext cx="146538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2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1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5477" y="302400"/>
            <a:ext cx="8374154" cy="3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a-DK" noProof="0" smtClean="0"/>
              <a:t>Message // synthesis of the content on the slide adding to the overarching storyline </a:t>
            </a:r>
            <a:br>
              <a:rPr lang="da-DK" noProof="0" smtClean="0"/>
            </a:br>
            <a:r>
              <a:rPr lang="da-DK" noProof="0" smtClean="0"/>
              <a:t>[Arial 16pt – lower case letters – max two lines]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477" y="1485900"/>
            <a:ext cx="7772400" cy="96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a-DK" noProof="0" smtClean="0"/>
              <a:t>Klik for at redigere teksttypografien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pic>
        <p:nvPicPr>
          <p:cNvPr id="5" name="Picture 6" descr="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77966"/>
            <a:ext cx="1240996" cy="26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4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389626" algn="l" rtl="0" eaLnBrk="1" fontAlgn="base" hangingPunct="1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779252" algn="l" rtl="0" eaLnBrk="1" fontAlgn="base" hangingPunct="1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168878" algn="l" rtl="0" eaLnBrk="1" fontAlgn="base" hangingPunct="1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558503" algn="l" rtl="0" eaLnBrk="1" fontAlgn="base" hangingPunct="1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5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116347" indent="-114994" algn="l" rtl="0" eaLnBrk="1" fontAlgn="base" hangingPunct="1">
        <a:spcBef>
          <a:spcPct val="5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2pPr>
      <a:lvl3pPr marL="243516" indent="-125817" algn="l" rtl="0" eaLnBrk="1" fontAlgn="base" hangingPunct="1">
        <a:spcBef>
          <a:spcPct val="5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3pPr>
      <a:lvl4pPr marL="359863" indent="-114994" algn="l" rtl="0" eaLnBrk="1" fontAlgn="base" hangingPunct="1">
        <a:spcBef>
          <a:spcPct val="50000"/>
        </a:spcBef>
        <a:spcAft>
          <a:spcPct val="0"/>
        </a:spcAft>
        <a:buChar char="·"/>
        <a:defRPr sz="1000">
          <a:solidFill>
            <a:schemeClr val="tx1"/>
          </a:solidFill>
          <a:latin typeface="+mn-lt"/>
        </a:defRPr>
      </a:lvl4pPr>
      <a:lvl5pPr marL="487032" indent="-125817" algn="l" rtl="0" eaLnBrk="1" fontAlgn="base" hangingPunct="1">
        <a:spcBef>
          <a:spcPct val="5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876658" indent="-125817" algn="l" rtl="0" eaLnBrk="1" fontAlgn="base" hangingPunct="1">
        <a:spcBef>
          <a:spcPct val="5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1266284" indent="-125817" algn="l" rtl="0" eaLnBrk="1" fontAlgn="base" hangingPunct="1">
        <a:spcBef>
          <a:spcPct val="5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1655910" indent="-125817" algn="l" rtl="0" eaLnBrk="1" fontAlgn="base" hangingPunct="1">
        <a:spcBef>
          <a:spcPct val="5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2045536" indent="-125817" algn="l" rtl="0" eaLnBrk="1" fontAlgn="base" hangingPunct="1">
        <a:spcBef>
          <a:spcPct val="5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000412"/>
              </p:ext>
            </p:extLst>
          </p:nvPr>
        </p:nvGraphicFramePr>
        <p:xfrm>
          <a:off x="107504" y="267494"/>
          <a:ext cx="4511862" cy="307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213014"/>
              </p:ext>
            </p:extLst>
          </p:nvPr>
        </p:nvGraphicFramePr>
        <p:xfrm>
          <a:off x="4501662" y="267494"/>
          <a:ext cx="4642338" cy="331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felt 2"/>
          <p:cNvSpPr txBox="1"/>
          <p:nvPr/>
        </p:nvSpPr>
        <p:spPr>
          <a:xfrm>
            <a:off x="539552" y="3507854"/>
            <a:ext cx="7500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a-DK" sz="1200" dirty="0" smtClean="0"/>
              <a:t>Vi har i 2015 haft 1 ulykke med fravær (2 dages fravær) og 6 ulykker uden fravær. Heraf har de 6 ulykker været hånd/fingerskader (inkl. ulykken med fravær), og 1 ulykke var en faldulykke, hvor manglende oprydning var grunden.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a-DK" sz="1200" dirty="0" smtClean="0"/>
              <a:t>Alle ulykker kunne med lidt omtanke og hjælp fra kolleger være undgået.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6678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1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-%m-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#m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#d&lt;/m_strFormatTime&gt;&lt;/m_precDefaultDay&gt;&lt;m_mruColor&gt;&lt;m_vecMRU length=&quot;1&quot;&gt;&lt;elem m_fUsage=&quot;1.00000000000000000000E+000&quot;&gt;&lt;m_msothmcolidx val=&quot;0&quot;/&gt;&lt;m_rgb r=&quot;69&quot; g=&quot;b5&quot; b=&quot;4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1">
  <a:themeElements>
    <a:clrScheme name="NPA">
      <a:dk1>
        <a:srgbClr val="000000"/>
      </a:dk1>
      <a:lt1>
        <a:srgbClr val="FFFFFF"/>
      </a:lt1>
      <a:dk2>
        <a:srgbClr val="004226"/>
      </a:dk2>
      <a:lt2>
        <a:srgbClr val="056839"/>
      </a:lt2>
      <a:accent1>
        <a:srgbClr val="FFFFFF"/>
      </a:accent1>
      <a:accent2>
        <a:srgbClr val="E0E766"/>
      </a:accent2>
      <a:accent3>
        <a:srgbClr val="89C86D"/>
      </a:accent3>
      <a:accent4>
        <a:srgbClr val="61BC47"/>
      </a:accent4>
      <a:accent5>
        <a:srgbClr val="056839"/>
      </a:accent5>
      <a:accent6>
        <a:srgbClr val="004226"/>
      </a:accent6>
      <a:hlink>
        <a:srgbClr val="89C86D"/>
      </a:hlink>
      <a:folHlink>
        <a:srgbClr val="61BC47"/>
      </a:folHlink>
    </a:clrScheme>
    <a:fontScheme name="Basis presentation D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sis presentation DK 1">
        <a:dk1>
          <a:srgbClr val="002E5E"/>
        </a:dk1>
        <a:lt1>
          <a:srgbClr val="FFFFFF"/>
        </a:lt1>
        <a:dk2>
          <a:srgbClr val="002E5E"/>
        </a:dk2>
        <a:lt2>
          <a:srgbClr val="002E5E"/>
        </a:lt2>
        <a:accent1>
          <a:srgbClr val="FFFFFF"/>
        </a:accent1>
        <a:accent2>
          <a:srgbClr val="CDCDCD"/>
        </a:accent2>
        <a:accent3>
          <a:srgbClr val="FFFFFF"/>
        </a:accent3>
        <a:accent4>
          <a:srgbClr val="00264F"/>
        </a:accent4>
        <a:accent5>
          <a:srgbClr val="FFFFFF"/>
        </a:accent5>
        <a:accent6>
          <a:srgbClr val="BABABA"/>
        </a:accent6>
        <a:hlink>
          <a:srgbClr val="777777"/>
        </a:hlink>
        <a:folHlink>
          <a:srgbClr val="002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 presentation DK 2">
        <a:dk1>
          <a:srgbClr val="002E5E"/>
        </a:dk1>
        <a:lt1>
          <a:srgbClr val="FFFFFF"/>
        </a:lt1>
        <a:dk2>
          <a:srgbClr val="002E5E"/>
        </a:dk2>
        <a:lt2>
          <a:srgbClr val="002E5E"/>
        </a:lt2>
        <a:accent1>
          <a:srgbClr val="FFFFFF"/>
        </a:accent1>
        <a:accent2>
          <a:srgbClr val="979797"/>
        </a:accent2>
        <a:accent3>
          <a:srgbClr val="FFFFFF"/>
        </a:accent3>
        <a:accent4>
          <a:srgbClr val="00264F"/>
        </a:accent4>
        <a:accent5>
          <a:srgbClr val="FFFFFF"/>
        </a:accent5>
        <a:accent6>
          <a:srgbClr val="888888"/>
        </a:accent6>
        <a:hlink>
          <a:srgbClr val="494949"/>
        </a:hlink>
        <a:folHlink>
          <a:srgbClr val="002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s presentation DK 3">
        <a:dk1>
          <a:srgbClr val="002E5E"/>
        </a:dk1>
        <a:lt1>
          <a:srgbClr val="FFFFFF"/>
        </a:lt1>
        <a:dk2>
          <a:srgbClr val="002E5E"/>
        </a:dk2>
        <a:lt2>
          <a:srgbClr val="002E5E"/>
        </a:lt2>
        <a:accent1>
          <a:srgbClr val="FFFFFF"/>
        </a:accent1>
        <a:accent2>
          <a:srgbClr val="979797"/>
        </a:accent2>
        <a:accent3>
          <a:srgbClr val="FFFFFF"/>
        </a:accent3>
        <a:accent4>
          <a:srgbClr val="00264F"/>
        </a:accent4>
        <a:accent5>
          <a:srgbClr val="FFFFFF"/>
        </a:accent5>
        <a:accent6>
          <a:srgbClr val="888888"/>
        </a:accent6>
        <a:hlink>
          <a:srgbClr val="41ACE2"/>
        </a:hlink>
        <a:folHlink>
          <a:srgbClr val="002E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3890</TotalTime>
  <Words>68</Words>
  <Application>Microsoft Office PowerPoint</Application>
  <PresentationFormat>Skærmshow (16:9)</PresentationFormat>
  <Paragraphs>7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Tema1</vt:lpstr>
      <vt:lpstr>think-cell Slide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Anita Skyum Svoldgaard</dc:creator>
  <cp:lastModifiedBy>Anita Skyum Svoldgaard</cp:lastModifiedBy>
  <cp:revision>443</cp:revision>
  <cp:lastPrinted>2015-03-10T12:35:23Z</cp:lastPrinted>
  <dcterms:created xsi:type="dcterms:W3CDTF">2013-07-30T09:40:09Z</dcterms:created>
  <dcterms:modified xsi:type="dcterms:W3CDTF">2015-03-20T13:03:47Z</dcterms:modified>
</cp:coreProperties>
</file>