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1" r:id="rId2"/>
    <p:sldId id="294" r:id="rId3"/>
    <p:sldId id="264" r:id="rId4"/>
    <p:sldId id="265" r:id="rId5"/>
    <p:sldId id="303" r:id="rId6"/>
    <p:sldId id="314" r:id="rId7"/>
    <p:sldId id="298" r:id="rId8"/>
    <p:sldId id="305" r:id="rId9"/>
    <p:sldId id="306" r:id="rId10"/>
    <p:sldId id="307" r:id="rId11"/>
    <p:sldId id="318" r:id="rId12"/>
    <p:sldId id="302" r:id="rId13"/>
    <p:sldId id="310" r:id="rId14"/>
    <p:sldId id="311" r:id="rId15"/>
    <p:sldId id="313" r:id="rId16"/>
    <p:sldId id="319" r:id="rId1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68" d="100"/>
          <a:sy n="68" d="100"/>
        </p:scale>
        <p:origin x="4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67B3D-B469-4741-B0CA-10C5CA990602}" type="datetimeFigureOut">
              <a:rPr lang="da-DK" smtClean="0"/>
              <a:t>30-08-2018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5776B-3ACE-4DE3-83F5-FAB61AB27933}" type="slidenum">
              <a:rPr lang="da-DK" smtClean="0"/>
              <a:t>‹nr.›</a:t>
            </a:fld>
            <a:endParaRPr lang="da-DK"/>
          </a:p>
        </p:txBody>
      </p:sp>
    </p:spTree>
    <p:extLst>
      <p:ext uri="{BB962C8B-B14F-4D97-AF65-F5344CB8AC3E}">
        <p14:creationId xmlns:p14="http://schemas.microsoft.com/office/powerpoint/2010/main" val="693624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Talt med 23 ledere og medarbejdere</a:t>
            </a:r>
          </a:p>
          <a:p>
            <a:r>
              <a:rPr lang="da-DK" sz="1200" dirty="0">
                <a:solidFill>
                  <a:srgbClr val="002060"/>
                </a:solidFill>
                <a:latin typeface="Arial" panose="020B0604020202020204" pitchFamily="34" charset="0"/>
                <a:cs typeface="Arial" panose="020B0604020202020204" pitchFamily="34" charset="0"/>
              </a:rPr>
              <a:t> Tak for stor imødekommenhed, åbenhed og ærlighed </a:t>
            </a:r>
          </a:p>
          <a:p>
            <a:r>
              <a:rPr lang="da-DK" sz="1200" dirty="0">
                <a:solidFill>
                  <a:srgbClr val="002060"/>
                </a:solidFill>
                <a:latin typeface="Arial" panose="020B0604020202020204" pitchFamily="34" charset="0"/>
                <a:cs typeface="Arial" panose="020B0604020202020204" pitchFamily="34" charset="0"/>
              </a:rPr>
              <a:t>De resultater</a:t>
            </a:r>
            <a:r>
              <a:rPr lang="da-DK" sz="1200" baseline="0" dirty="0">
                <a:solidFill>
                  <a:srgbClr val="002060"/>
                </a:solidFill>
                <a:latin typeface="Arial" panose="020B0604020202020204" pitchFamily="34" charset="0"/>
                <a:cs typeface="Arial" panose="020B0604020202020204" pitchFamily="34" charset="0"/>
              </a:rPr>
              <a:t> og overvejelser, som kommer – er fra alle. Her er der ikke forskel på leder og medarbejder.</a:t>
            </a:r>
          </a:p>
          <a:p>
            <a:r>
              <a:rPr lang="da-DK" sz="1200" baseline="0" dirty="0">
                <a:solidFill>
                  <a:srgbClr val="002060"/>
                </a:solidFill>
                <a:latin typeface="Arial" panose="020B0604020202020204" pitchFamily="34" charset="0"/>
                <a:cs typeface="Arial" panose="020B0604020202020204" pitchFamily="34" charset="0"/>
              </a:rPr>
              <a:t>Her taler vi om </a:t>
            </a:r>
            <a:r>
              <a:rPr lang="da-DK" sz="1200" baseline="0" dirty="0" err="1">
                <a:solidFill>
                  <a:srgbClr val="002060"/>
                </a:solidFill>
                <a:latin typeface="Arial" panose="020B0604020202020204" pitchFamily="34" charset="0"/>
                <a:cs typeface="Arial" panose="020B0604020202020204" pitchFamily="34" charset="0"/>
              </a:rPr>
              <a:t>Pharmabranchens</a:t>
            </a:r>
            <a:r>
              <a:rPr lang="da-DK" sz="1200" baseline="0" dirty="0">
                <a:solidFill>
                  <a:srgbClr val="002060"/>
                </a:solidFill>
                <a:latin typeface="Arial" panose="020B0604020202020204" pitchFamily="34" charset="0"/>
                <a:cs typeface="Arial" panose="020B0604020202020204" pitchFamily="34" charset="0"/>
              </a:rPr>
              <a:t> bedste team!</a:t>
            </a:r>
            <a:endParaRPr lang="da-DK" sz="1200" dirty="0">
              <a:solidFill>
                <a:srgbClr val="002060"/>
              </a:solidFill>
              <a:latin typeface="Arial" panose="020B060402020202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F0C4C-E6E2-4D8C-B388-0276BF975101}"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21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41435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45172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225722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dia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458B8A-C70F-4FB8-A2E6-5FA7BD59F620}"/>
              </a:ext>
            </a:extLst>
          </p:cNvPr>
          <p:cNvSpPr txBox="1">
            <a:spLocks noGrp="1"/>
          </p:cNvSpPr>
          <p:nvPr>
            <p:ph type="title"/>
          </p:nvPr>
        </p:nvSpPr>
        <p:spPr>
          <a:xfrm>
            <a:off x="914400" y="2130423"/>
            <a:ext cx="10363200" cy="1470026"/>
          </a:xfrm>
        </p:spPr>
        <p:txBody>
          <a:bodyPr anchorCtr="1"/>
          <a:lstStyle>
            <a:lvl1pPr algn="ctr">
              <a:defRPr sz="2800">
                <a:solidFill>
                  <a:srgbClr val="000000"/>
                </a:solidFill>
              </a:defRPr>
            </a:lvl1pPr>
          </a:lstStyle>
          <a:p>
            <a:pPr lvl="0"/>
            <a:r>
              <a:rPr lang="da-DK"/>
              <a:t>Klik for at redigere i master</a:t>
            </a:r>
          </a:p>
        </p:txBody>
      </p:sp>
      <p:sp>
        <p:nvSpPr>
          <p:cNvPr id="3" name="Undertitel 2">
            <a:extLst>
              <a:ext uri="{FF2B5EF4-FFF2-40B4-BE49-F238E27FC236}">
                <a16:creationId xmlns:a16="http://schemas.microsoft.com/office/drawing/2014/main" id="{96541D68-2B2E-48BF-82B4-95E92A221516}"/>
              </a:ext>
            </a:extLst>
          </p:cNvPr>
          <p:cNvSpPr txBox="1">
            <a:spLocks noGrp="1"/>
          </p:cNvSpPr>
          <p:nvPr>
            <p:ph type="subTitle" idx="4294967295"/>
          </p:nvPr>
        </p:nvSpPr>
        <p:spPr>
          <a:xfrm>
            <a:off x="1809719" y="3533791"/>
            <a:ext cx="8534400" cy="1752603"/>
          </a:xfrm>
        </p:spPr>
        <p:txBody>
          <a:bodyPr anchorCtr="1"/>
          <a:lstStyle>
            <a:lvl1pPr marL="0" indent="0" algn="ctr">
              <a:spcBef>
                <a:spcPts val="600"/>
              </a:spcBef>
              <a:buNone/>
              <a:defRPr sz="2400">
                <a:solidFill>
                  <a:srgbClr val="898989"/>
                </a:solidFill>
                <a:latin typeface="MetaCondNormal-Roman" pitchFamily="34"/>
              </a:defRPr>
            </a:lvl1pPr>
          </a:lstStyle>
          <a:p>
            <a:pPr lvl="0"/>
            <a:r>
              <a:rPr lang="da-DK"/>
              <a:t>Klik for at redigere i master</a:t>
            </a:r>
          </a:p>
        </p:txBody>
      </p:sp>
      <p:sp>
        <p:nvSpPr>
          <p:cNvPr id="4" name="Pladsholder til billede 6">
            <a:extLst>
              <a:ext uri="{FF2B5EF4-FFF2-40B4-BE49-F238E27FC236}">
                <a16:creationId xmlns:a16="http://schemas.microsoft.com/office/drawing/2014/main" id="{78549977-EF3B-42C0-943F-38CCBE9EE5A2}"/>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D43A72D3-C7D6-4CEE-B2F4-A1C5D9C6A59F}"/>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8048358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F2D473-96BB-4CDA-9D6B-1AC3326658D3}"/>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51977DF8-1AE9-4B60-A0B9-1C8AC867C8B4}"/>
              </a:ext>
            </a:extLst>
          </p:cNvPr>
          <p:cNvSpPr txBox="1">
            <a:spLocks noGrp="1"/>
          </p:cNvSpPr>
          <p:nvPr>
            <p:ph idx="4294967295"/>
          </p:nvPr>
        </p:nvSpPr>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98975962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0816351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05278792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57073970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5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56783858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6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28631945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7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402206927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a:xfrm>
            <a:off x="4038600" y="6356350"/>
            <a:ext cx="4114800" cy="365125"/>
          </a:xfrm>
        </p:spPr>
        <p:txBody>
          <a:bodyPr/>
          <a:lstStyle/>
          <a:p>
            <a:endParaRPr lang="da-DK"/>
          </a:p>
        </p:txBody>
      </p:sp>
      <p:sp>
        <p:nvSpPr>
          <p:cNvPr id="2" name="Titel 1"/>
          <p:cNvSpPr>
            <a:spLocks noGrp="1"/>
          </p:cNvSpPr>
          <p:nvPr>
            <p:ph type="title"/>
          </p:nvPr>
        </p:nvSpPr>
        <p:spPr/>
        <p:txBody>
          <a:bodyPr/>
          <a:lstStyle/>
          <a:p>
            <a:r>
              <a:rPr lang="da-DK"/>
              <a:t>Klik for at redigere i master</a:t>
            </a:r>
            <a:endParaRPr lang="da-DK"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3361363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8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332135633"/>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9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3071930315"/>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0_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D0E5-C3FD-457C-AF02-CB6E34C06F40}"/>
              </a:ext>
            </a:extLst>
          </p:cNvPr>
          <p:cNvSpPr txBox="1">
            <a:spLocks noGrp="1"/>
          </p:cNvSpPr>
          <p:nvPr>
            <p:ph type="title"/>
          </p:nvPr>
        </p:nvSpPr>
        <p:spPr>
          <a:xfrm>
            <a:off x="4381487" y="857231"/>
            <a:ext cx="7429548" cy="285750"/>
          </a:xfrm>
        </p:spPr>
        <p:txBody>
          <a:bodyPr/>
          <a:lstStyle>
            <a:lvl1pPr>
              <a:defRPr/>
            </a:lvl1pPr>
          </a:lstStyle>
          <a:p>
            <a:pPr lvl="0"/>
            <a:r>
              <a:rPr lang="da-DK"/>
              <a:t>Klik for at redigere i master</a:t>
            </a:r>
          </a:p>
        </p:txBody>
      </p:sp>
      <p:sp>
        <p:nvSpPr>
          <p:cNvPr id="3" name="Pladsholder til indhold 2">
            <a:extLst>
              <a:ext uri="{FF2B5EF4-FFF2-40B4-BE49-F238E27FC236}">
                <a16:creationId xmlns:a16="http://schemas.microsoft.com/office/drawing/2014/main" id="{8C2081F9-DFDE-4399-8772-2B799FD7A61E}"/>
              </a:ext>
            </a:extLst>
          </p:cNvPr>
          <p:cNvSpPr txBox="1">
            <a:spLocks noGrp="1"/>
          </p:cNvSpPr>
          <p:nvPr>
            <p:ph idx="4294967295"/>
          </p:nvPr>
        </p:nvSpPr>
        <p:spPr/>
        <p:txBody>
          <a:bodyPr/>
          <a:lstStyle>
            <a:lvl1pPr>
              <a:defRPr>
                <a:latin typeface="MetaCondNormal-Roman" pitchFamily="34"/>
              </a:defRPr>
            </a:lvl1pPr>
            <a:lvl2pPr>
              <a:defRPr>
                <a:latin typeface="MetaCondNormal-Roman" pitchFamily="34"/>
              </a:defRPr>
            </a:lvl2pPr>
            <a:lvl3pPr>
              <a:defRPr>
                <a:latin typeface="MetaCondNormal-Roman" pitchFamily="34"/>
              </a:defRPr>
            </a:lvl3pPr>
            <a:lvl4pPr>
              <a:defRPr>
                <a:latin typeface="MetaCondNormal-Roman" pitchFamily="34"/>
              </a:defRPr>
            </a:lvl4pPr>
            <a:lvl5pPr>
              <a:defRPr>
                <a:latin typeface="MetaCondNormal-Roman" pitchFamily="34"/>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billede 6">
            <a:extLst>
              <a:ext uri="{FF2B5EF4-FFF2-40B4-BE49-F238E27FC236}">
                <a16:creationId xmlns:a16="http://schemas.microsoft.com/office/drawing/2014/main" id="{2F5F4408-A331-4BD4-BE03-7D517F0C95C7}"/>
              </a:ext>
            </a:extLst>
          </p:cNvPr>
          <p:cNvSpPr txBox="1">
            <a:spLocks noGrp="1"/>
          </p:cNvSpPr>
          <p:nvPr>
            <p:ph type="pic" idx="4294967295"/>
          </p:nvPr>
        </p:nvSpPr>
        <p:spPr>
          <a:xfrm rot="1267910">
            <a:off x="10447226" y="5548647"/>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
        <p:nvSpPr>
          <p:cNvPr id="5" name="Pladsholder til billede 6">
            <a:extLst>
              <a:ext uri="{FF2B5EF4-FFF2-40B4-BE49-F238E27FC236}">
                <a16:creationId xmlns:a16="http://schemas.microsoft.com/office/drawing/2014/main" id="{3A1350EB-F8E3-4011-A276-1AAE5C3BD14A}"/>
              </a:ext>
            </a:extLst>
          </p:cNvPr>
          <p:cNvSpPr txBox="1">
            <a:spLocks noGrp="1"/>
          </p:cNvSpPr>
          <p:nvPr>
            <p:ph type="pic" idx="4294967295"/>
          </p:nvPr>
        </p:nvSpPr>
        <p:spPr>
          <a:xfrm rot="20544387">
            <a:off x="8941345" y="5612834"/>
            <a:ext cx="1679996" cy="1079997"/>
          </a:xfrm>
          <a:solidFill>
            <a:srgbClr val="FFFFFF"/>
          </a:solidFill>
          <a:effectLst>
            <a:outerShdw dist="38096" dir="2700000" algn="tl">
              <a:srgbClr val="000000">
                <a:alpha val="40000"/>
              </a:srgbClr>
            </a:outerShdw>
          </a:effectLst>
        </p:spPr>
        <p:txBody>
          <a:bodyPr/>
          <a:lstStyle>
            <a:lvl1pPr>
              <a:spcBef>
                <a:spcPts val="300"/>
              </a:spcBef>
              <a:defRPr sz="1200">
                <a:latin typeface="MetaCondNormal-Roman" pitchFamily="34"/>
              </a:defRPr>
            </a:lvl1pPr>
          </a:lstStyle>
          <a:p>
            <a:pPr lvl="0"/>
            <a:r>
              <a:rPr lang="da-DK"/>
              <a:t>Klik på ikonet for at tilføje billede </a:t>
            </a:r>
          </a:p>
        </p:txBody>
      </p:sp>
    </p:spTree>
    <p:extLst>
      <p:ext uri="{BB962C8B-B14F-4D97-AF65-F5344CB8AC3E}">
        <p14:creationId xmlns:p14="http://schemas.microsoft.com/office/powerpoint/2010/main" val="1800830873"/>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4" name="Pladsholder til tabel 3"/>
          <p:cNvSpPr>
            <a:spLocks noGrp="1"/>
          </p:cNvSpPr>
          <p:nvPr>
            <p:ph type="tbl" sz="quarter" idx="10"/>
          </p:nvPr>
        </p:nvSpPr>
        <p:spPr>
          <a:xfrm>
            <a:off x="1142965" y="1428736"/>
            <a:ext cx="9810819" cy="4857784"/>
          </a:xfrm>
        </p:spPr>
        <p:txBody>
          <a:bodyPr/>
          <a:lstStyle>
            <a:lvl1pPr>
              <a:buNone/>
              <a:defRPr baseline="0">
                <a:latin typeface="Trebuchet MS" pitchFamily="34" charset="0"/>
              </a:defRPr>
            </a:lvl1pPr>
          </a:lstStyle>
          <a:p>
            <a:pPr lvl="0"/>
            <a:r>
              <a:rPr lang="da-DK" noProof="0"/>
              <a:t>Klik på ikonet for at tilføje en tabel</a:t>
            </a:r>
            <a:endParaRPr lang="da-DK" noProof="0" dirty="0"/>
          </a:p>
        </p:txBody>
      </p:sp>
    </p:spTree>
    <p:extLst>
      <p:ext uri="{BB962C8B-B14F-4D97-AF65-F5344CB8AC3E}">
        <p14:creationId xmlns:p14="http://schemas.microsoft.com/office/powerpoint/2010/main" val="11230400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1177686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3474578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1173802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1531218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12914954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da-DK" dirty="0"/>
          </a:p>
        </p:txBody>
      </p:sp>
      <p:sp>
        <p:nvSpPr>
          <p:cNvPr id="7" name="Pladsholder til indhold 6"/>
          <p:cNvSpPr>
            <a:spLocks noGrp="1"/>
          </p:cNvSpPr>
          <p:nvPr>
            <p:ph sz="quarter" idx="10"/>
          </p:nvPr>
        </p:nvSpPr>
        <p:spPr>
          <a:xfrm>
            <a:off x="857251" y="1428750"/>
            <a:ext cx="9810749" cy="4857750"/>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6" name="Pladsholder til billede 6"/>
          <p:cNvSpPr>
            <a:spLocks noGrp="1"/>
          </p:cNvSpPr>
          <p:nvPr>
            <p:ph type="pic" sz="quarter" idx="11"/>
          </p:nvPr>
        </p:nvSpPr>
        <p:spPr>
          <a:xfrm rot="1267902">
            <a:off x="9970976" y="5334349"/>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
        <p:nvSpPr>
          <p:cNvPr id="8" name="Pladsholder til billede 6"/>
          <p:cNvSpPr>
            <a:spLocks noGrp="1"/>
          </p:cNvSpPr>
          <p:nvPr>
            <p:ph type="pic" sz="quarter" idx="12"/>
          </p:nvPr>
        </p:nvSpPr>
        <p:spPr>
          <a:xfrm rot="20544400">
            <a:off x="8465103" y="5398544"/>
            <a:ext cx="1680000" cy="1080000"/>
          </a:xfrm>
          <a:solidFill>
            <a:schemeClr val="bg1"/>
          </a:solidFill>
          <a:ln>
            <a:noFill/>
          </a:ln>
          <a:effectLst>
            <a:outerShdw blurRad="50800" dist="38100" dir="2700000" algn="tl" rotWithShape="0">
              <a:prstClr val="black">
                <a:alpha val="40000"/>
              </a:prstClr>
            </a:outerShdw>
          </a:effectLst>
        </p:spPr>
        <p:txBody>
          <a:bodyPr/>
          <a:lstStyle>
            <a:lvl1pPr>
              <a:defRPr sz="1200" baseline="0">
                <a:latin typeface="MetaCondNormal-Roman" pitchFamily="34" charset="0"/>
              </a:defRPr>
            </a:lvl1pPr>
          </a:lstStyle>
          <a:p>
            <a:pPr lvl="0"/>
            <a:r>
              <a:rPr lang="da-DK" noProof="0"/>
              <a:t>Klik på ikonet for at tilføje et billede</a:t>
            </a:r>
            <a:endParaRPr lang="da-DK" noProof="0" dirty="0"/>
          </a:p>
        </p:txBody>
      </p:sp>
    </p:spTree>
    <p:extLst>
      <p:ext uri="{BB962C8B-B14F-4D97-AF65-F5344CB8AC3E}">
        <p14:creationId xmlns:p14="http://schemas.microsoft.com/office/powerpoint/2010/main" val="128800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87894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266010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98707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287234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424660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109727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a:xfrm>
            <a:off x="838200" y="6356350"/>
            <a:ext cx="2743200" cy="365125"/>
          </a:xfrm>
          <a:prstGeom prst="rect">
            <a:avLst/>
          </a:prstGeom>
        </p:spPr>
        <p:txBody>
          <a:bodyPr/>
          <a:lstStyle/>
          <a:p>
            <a:fld id="{3BBD6AE5-8D66-4259-8839-83173DA36914}" type="datetimeFigureOut">
              <a:rPr lang="da-DK" smtClean="0"/>
              <a:t>28-08-2018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a:xfrm>
            <a:off x="8610600" y="6356350"/>
            <a:ext cx="2743200" cy="365125"/>
          </a:xfrm>
          <a:prstGeom prst="rect">
            <a:avLst/>
          </a:prstGeom>
        </p:spPr>
        <p:txBody>
          <a:bodyPr/>
          <a:lstStyle/>
          <a:p>
            <a:fld id="{1C10C2E5-D660-46A0-865C-7392B36E52EC}" type="slidenum">
              <a:rPr lang="da-DK" smtClean="0"/>
              <a:t>‹nr.›</a:t>
            </a:fld>
            <a:endParaRPr lang="da-DK"/>
          </a:p>
        </p:txBody>
      </p:sp>
    </p:spTree>
    <p:extLst>
      <p:ext uri="{BB962C8B-B14F-4D97-AF65-F5344CB8AC3E}">
        <p14:creationId xmlns:p14="http://schemas.microsoft.com/office/powerpoint/2010/main" val="13740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hyperlink" Target="mailto:afo@hrcaseforum.dk"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hyperlink" Target="http://www.hrcaseforum.dk/"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pic>
        <p:nvPicPr>
          <p:cNvPr id="7" name="Billede 6"/>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0552043" y="365125"/>
            <a:ext cx="801757" cy="806616"/>
          </a:xfrm>
          <a:prstGeom prst="rect">
            <a:avLst/>
          </a:prstGeom>
        </p:spPr>
      </p:pic>
      <p:sp>
        <p:nvSpPr>
          <p:cNvPr id="9"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sp>
        <p:nvSpPr>
          <p:cNvPr id="8" name="Tekstfelt 1">
            <a:extLst>
              <a:ext uri="{FF2B5EF4-FFF2-40B4-BE49-F238E27FC236}">
                <a16:creationId xmlns:a16="http://schemas.microsoft.com/office/drawing/2014/main" id="{1AD03A99-96CB-42C3-A423-991C43E0E80F}"/>
              </a:ext>
            </a:extLst>
          </p:cNvPr>
          <p:cNvSpPr txBox="1"/>
          <p:nvPr userDrawn="1"/>
        </p:nvSpPr>
        <p:spPr>
          <a:xfrm>
            <a:off x="838199" y="6311900"/>
            <a:ext cx="10515601" cy="55816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HR </a:t>
            </a:r>
            <a:r>
              <a:rPr lang="da-DK" sz="800" i="1" baseline="0" dirty="0" err="1">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Caseforum</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hjælper HR- og </a:t>
            </a:r>
            <a:r>
              <a:rPr lang="da-DK" sz="800" i="1" baseline="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personaleledere med at</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da-DK" sz="800" i="1" baseline="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s</a:t>
            </a:r>
            <a:r>
              <a:rPr lang="da-DK"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kabe bedre &amp; målbare resultater  - både individuelt og sammen med deres team </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b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br>
            <a:r>
              <a:rPr lang="en-US" sz="800" i="1" u="sng"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32">
                  <a:extLst>
                    <a:ext uri="{A12FA001-AC4F-418D-AE19-62706E023703}">
                      <ahyp:hlinkClr xmlns:ahyp="http://schemas.microsoft.com/office/drawing/2018/hyperlinkcolor" val="tx"/>
                    </a:ext>
                  </a:extLst>
                </a:hlinkClick>
              </a:rPr>
              <a:t>www.hrcaseforum.dk</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800" i="1" baseline="0" dirty="0" err="1">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tlf</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40 91 65 00,        </a:t>
            </a:r>
            <a:r>
              <a:rPr lang="en-US" sz="800" i="1" baseline="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33">
                  <a:extLst>
                    <a:ext uri="{A12FA001-AC4F-418D-AE19-62706E023703}">
                      <ahyp:hlinkClr xmlns:ahyp="http://schemas.microsoft.com/office/drawing/2018/hyperlinkcolor" val="tx"/>
                    </a:ext>
                  </a:extLst>
                </a:hlinkClick>
              </a:rPr>
              <a:t>afo@hrcaseforum.dk</a:t>
            </a:r>
            <a:endParaRPr lang="da-DK" sz="1100" baseline="0" dirty="0">
              <a:solidFill>
                <a:srgbClr val="002060"/>
              </a:solidFill>
              <a:effectLs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ea typeface="Calibri" panose="020F0502020204030204" pitchFamily="34" charset="0"/>
                <a:cs typeface="Times New Roman" panose="02020603050405020304" pitchFamily="18" charset="0"/>
              </a:rPr>
              <a:t> </a:t>
            </a:r>
            <a:endParaRPr lang="da-DK"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483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8" r:id="rId25"/>
    <p:sldLayoutId id="2147483689" r:id="rId26"/>
    <p:sldLayoutId id="2147483692" r:id="rId27"/>
    <p:sldLayoutId id="2147483693" r:id="rId28"/>
    <p:sldLayoutId id="2147483694"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1E6793E-1CDA-4ED7-9808-EE6059E18640}"/>
              </a:ext>
            </a:extLst>
          </p:cNvPr>
          <p:cNvSpPr>
            <a:spLocks noGrp="1"/>
          </p:cNvSpPr>
          <p:nvPr>
            <p:ph type="title"/>
          </p:nvPr>
        </p:nvSpPr>
        <p:spPr/>
        <p:txBody>
          <a:bodyPr>
            <a:normAutofit/>
          </a:bodyPr>
          <a:lstStyle/>
          <a:p>
            <a:r>
              <a:rPr lang="da-DK" sz="2800" dirty="0">
                <a:latin typeface="Arial" panose="020B0604020202020204" pitchFamily="34" charset="0"/>
                <a:cs typeface="Arial" panose="020B0604020202020204" pitchFamily="34" charset="0"/>
              </a:rPr>
              <a:t>Case: Sådan skabte vi sammenhæng mellem strategi og medarbejdernes hverdag: </a:t>
            </a:r>
            <a:br>
              <a:rPr lang="da-DK" sz="2800" b="1" dirty="0">
                <a:latin typeface="Arial" panose="020B0604020202020204" pitchFamily="34" charset="0"/>
                <a:cs typeface="Arial" panose="020B0604020202020204" pitchFamily="34" charset="0"/>
              </a:rPr>
            </a:br>
            <a:r>
              <a:rPr lang="da-DK" sz="4800" dirty="0">
                <a:latin typeface="Arial" panose="020B0604020202020204" pitchFamily="34" charset="0"/>
                <a:cs typeface="Arial" panose="020B0604020202020204" pitchFamily="34" charset="0"/>
              </a:rPr>
              <a:t>Inspiration omkring MUS</a:t>
            </a:r>
            <a:endParaRPr lang="da-DK" sz="4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3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07019850"/>
              </p:ext>
            </p:extLst>
          </p:nvPr>
        </p:nvGraphicFramePr>
        <p:xfrm>
          <a:off x="778383" y="994084"/>
          <a:ext cx="8496946" cy="4788676"/>
        </p:xfrm>
        <a:graphic>
          <a:graphicData uri="http://schemas.openxmlformats.org/drawingml/2006/table">
            <a:tbl>
              <a:tblPr firstRow="1" bandRow="1">
                <a:tableStyleId>{5C22544A-7EE6-4342-B048-85BDC9FD1C3A}</a:tableStyleId>
              </a:tblPr>
              <a:tblGrid>
                <a:gridCol w="367240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3744417">
                  <a:extLst>
                    <a:ext uri="{9D8B030D-6E8A-4147-A177-3AD203B41FA5}">
                      <a16:colId xmlns:a16="http://schemas.microsoft.com/office/drawing/2014/main" val="20002"/>
                    </a:ext>
                  </a:extLst>
                </a:gridCol>
              </a:tblGrid>
              <a:tr h="457295">
                <a:tc>
                  <a:txBody>
                    <a:bodyPr/>
                    <a:lstStyle/>
                    <a:p>
                      <a:r>
                        <a:rPr lang="da-DK" sz="1600" b="0" dirty="0">
                          <a:solidFill>
                            <a:schemeClr val="bg1"/>
                          </a:solidFill>
                          <a:latin typeface="Trebuchet MS" panose="020B0603020202020204" pitchFamily="34" charset="0"/>
                        </a:rPr>
                        <a:t>Efterlevelse af Værdisæt</a:t>
                      </a:r>
                    </a:p>
                  </a:txBody>
                  <a:tcPr>
                    <a:solidFill>
                      <a:srgbClr val="C00000"/>
                    </a:solidFill>
                  </a:tcPr>
                </a:tc>
                <a:tc>
                  <a:txBody>
                    <a:bodyPr/>
                    <a:lstStyle/>
                    <a:p>
                      <a:r>
                        <a:rPr lang="da-DK" sz="1600" b="0" dirty="0">
                          <a:solidFill>
                            <a:schemeClr val="bg1"/>
                          </a:solidFill>
                          <a:latin typeface="Trebuchet MS" panose="020B0603020202020204" pitchFamily="34" charset="0"/>
                        </a:rPr>
                        <a:t>Vurdering</a:t>
                      </a:r>
                    </a:p>
                  </a:txBody>
                  <a:tcPr>
                    <a:solidFill>
                      <a:srgbClr val="C00000"/>
                    </a:solidFill>
                  </a:tcPr>
                </a:tc>
                <a:tc>
                  <a:txBody>
                    <a:bodyPr/>
                    <a:lstStyle/>
                    <a:p>
                      <a:r>
                        <a:rPr lang="da-DK" sz="1600" b="0" dirty="0">
                          <a:solidFill>
                            <a:schemeClr val="bg1"/>
                          </a:solidFill>
                          <a:latin typeface="Trebuchet MS" panose="020B0603020202020204" pitchFamily="34" charset="0"/>
                        </a:rPr>
                        <a:t>Baggrund</a:t>
                      </a:r>
                      <a:r>
                        <a:rPr lang="da-DK" sz="1600" b="0" baseline="0" dirty="0">
                          <a:solidFill>
                            <a:schemeClr val="bg1"/>
                          </a:solidFill>
                          <a:latin typeface="Trebuchet MS" panose="020B0603020202020204" pitchFamily="34" charset="0"/>
                        </a:rPr>
                        <a:t> for evaluering</a:t>
                      </a:r>
                    </a:p>
                    <a:p>
                      <a:r>
                        <a:rPr lang="da-DK" sz="1600" b="0" baseline="0" dirty="0">
                          <a:solidFill>
                            <a:schemeClr val="bg1"/>
                          </a:solidFill>
                          <a:latin typeface="Trebuchet MS" panose="020B0603020202020204" pitchFamily="34" charset="0"/>
                        </a:rPr>
                        <a:t>(Brug eksempler og vær specifik)</a:t>
                      </a:r>
                      <a:endParaRPr lang="da-DK" sz="1600" b="0" dirty="0">
                        <a:solidFill>
                          <a:schemeClr val="bg1"/>
                        </a:solidFill>
                        <a:latin typeface="Trebuchet MS" panose="020B0603020202020204" pitchFamily="34" charset="0"/>
                      </a:endParaRPr>
                    </a:p>
                  </a:txBody>
                  <a:tcPr>
                    <a:solidFill>
                      <a:srgbClr val="C00000"/>
                    </a:solidFill>
                  </a:tcPr>
                </a:tc>
                <a:extLst>
                  <a:ext uri="{0D108BD9-81ED-4DB2-BD59-A6C34878D82A}">
                    <a16:rowId xmlns:a16="http://schemas.microsoft.com/office/drawing/2014/main" val="10000"/>
                  </a:ext>
                </a:extLst>
              </a:tr>
              <a:tr h="567196">
                <a:tc>
                  <a:txBody>
                    <a:bodyPr/>
                    <a:lstStyle/>
                    <a:p>
                      <a:r>
                        <a:rPr lang="da-DK" sz="1100" dirty="0">
                          <a:solidFill>
                            <a:srgbClr val="FF0000"/>
                          </a:solidFill>
                          <a:latin typeface="Trebuchet MS" panose="020B0603020202020204" pitchFamily="34" charset="0"/>
                        </a:rPr>
                        <a:t>ANSVAR</a:t>
                      </a:r>
                    </a:p>
                    <a:p>
                      <a:r>
                        <a:rPr lang="da-DK" sz="1100" dirty="0">
                          <a:solidFill>
                            <a:schemeClr val="tx1"/>
                          </a:solidFill>
                          <a:latin typeface="Trebuchet MS" panose="020B0603020202020204" pitchFamily="34" charset="0"/>
                        </a:rPr>
                        <a:t>Vi er en god arbejdsplads med loyale medarbejdere, der gennem en resultatorienteret adfærd tager fælles ansvar for udviklingen</a:t>
                      </a: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1"/>
                  </a:ext>
                </a:extLst>
              </a:tr>
              <a:tr h="863830">
                <a:tc>
                  <a:txBody>
                    <a:bodyPr/>
                    <a:lstStyle/>
                    <a:p>
                      <a:r>
                        <a:rPr lang="da-DK" sz="1100" dirty="0">
                          <a:solidFill>
                            <a:srgbClr val="FF0000"/>
                          </a:solidFill>
                          <a:latin typeface="Trebuchet MS" panose="020B0603020202020204" pitchFamily="34" charset="0"/>
                        </a:rPr>
                        <a:t>KUNDEN I CENTRUM</a:t>
                      </a:r>
                    </a:p>
                    <a:p>
                      <a:r>
                        <a:rPr lang="da-DK" sz="1100" dirty="0">
                          <a:solidFill>
                            <a:schemeClr val="tx1"/>
                          </a:solidFill>
                          <a:latin typeface="Trebuchet MS" panose="020B0603020202020204" pitchFamily="34" charset="0"/>
                        </a:rPr>
                        <a:t>Vi er en uformel serviceorienteret organisation, der sætter kunden i centrum</a:t>
                      </a:r>
                    </a:p>
                    <a:p>
                      <a:r>
                        <a:rPr lang="da-DK" sz="1100" i="1" dirty="0">
                          <a:solidFill>
                            <a:srgbClr val="FF0000"/>
                          </a:solidFill>
                          <a:latin typeface="Trebuchet MS" panose="020B0603020202020204" pitchFamily="34" charset="0"/>
                        </a:rPr>
                        <a:t>For stabsafdelinger kan det være svært at forholde sig til kunden i centrum, men kunder er også vores kolleger</a:t>
                      </a: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2"/>
                  </a:ext>
                </a:extLst>
              </a:tr>
              <a:tr h="567196">
                <a:tc>
                  <a:txBody>
                    <a:bodyPr/>
                    <a:lstStyle/>
                    <a:p>
                      <a:r>
                        <a:rPr lang="da-DK" sz="1100" dirty="0">
                          <a:solidFill>
                            <a:srgbClr val="FF0000"/>
                          </a:solidFill>
                          <a:latin typeface="Trebuchet MS" panose="020B0603020202020204" pitchFamily="34" charset="0"/>
                        </a:rPr>
                        <a:t>TROVÆRDIG</a:t>
                      </a:r>
                    </a:p>
                    <a:p>
                      <a:r>
                        <a:rPr lang="da-DK" sz="1100" dirty="0">
                          <a:solidFill>
                            <a:schemeClr val="tx1"/>
                          </a:solidFill>
                          <a:latin typeface="Trebuchet MS" panose="020B0603020202020204" pitchFamily="34" charset="0"/>
                        </a:rPr>
                        <a:t>Kunder, medarbejdere og lokalsamfund har tillid til os i ord og handling</a:t>
                      </a: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3"/>
                  </a:ext>
                </a:extLst>
              </a:tr>
              <a:tr h="567196">
                <a:tc>
                  <a:txBody>
                    <a:bodyPr/>
                    <a:lstStyle/>
                    <a:p>
                      <a:r>
                        <a:rPr lang="da-DK" sz="1100" dirty="0">
                          <a:solidFill>
                            <a:srgbClr val="FF0000"/>
                          </a:solidFill>
                          <a:latin typeface="Trebuchet MS" panose="020B0603020202020204" pitchFamily="34" charset="0"/>
                        </a:rPr>
                        <a:t>INDIVIDUELLE LØSNINGER</a:t>
                      </a:r>
                    </a:p>
                    <a:p>
                      <a:r>
                        <a:rPr lang="da-DK" sz="1100" dirty="0">
                          <a:solidFill>
                            <a:schemeClr val="tx1"/>
                          </a:solidFill>
                          <a:latin typeface="Trebuchet MS" panose="020B0603020202020204" pitchFamily="34" charset="0"/>
                        </a:rPr>
                        <a:t>Veluddannede medarbejdere sikrer de rigtige løsninger på den enkelte kundes behov</a:t>
                      </a: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4"/>
                  </a:ext>
                </a:extLst>
              </a:tr>
              <a:tr h="567196">
                <a:tc>
                  <a:txBody>
                    <a:bodyPr/>
                    <a:lstStyle/>
                    <a:p>
                      <a:r>
                        <a:rPr lang="da-DK" sz="1100" dirty="0">
                          <a:solidFill>
                            <a:srgbClr val="FF0000"/>
                          </a:solidFill>
                          <a:latin typeface="Trebuchet MS" panose="020B0603020202020204" pitchFamily="34" charset="0"/>
                        </a:rPr>
                        <a:t>VÆRDISKABENDE</a:t>
                      </a:r>
                    </a:p>
                    <a:p>
                      <a:r>
                        <a:rPr lang="da-DK" sz="1100" dirty="0">
                          <a:solidFill>
                            <a:schemeClr val="tx1"/>
                          </a:solidFill>
                          <a:latin typeface="Trebuchet MS" panose="020B0603020202020204" pitchFamily="34" charset="0"/>
                        </a:rPr>
                        <a:t>Vi har fokus på tiltag, der skaber værdi for såvel kunder som os selv</a:t>
                      </a: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5"/>
                  </a:ext>
                </a:extLst>
              </a:tr>
              <a:tr h="567196">
                <a:tc>
                  <a:txBody>
                    <a:bodyPr/>
                    <a:lstStyle/>
                    <a:p>
                      <a:r>
                        <a:rPr lang="da-DK" sz="1100" dirty="0">
                          <a:solidFill>
                            <a:srgbClr val="FF0000"/>
                          </a:solidFill>
                          <a:latin typeface="Trebuchet MS" panose="020B0603020202020204" pitchFamily="34" charset="0"/>
                        </a:rPr>
                        <a:t>Samlet gennemsnitlig vurdering af hele værdisæt</a:t>
                      </a:r>
                      <a:r>
                        <a:rPr lang="da-DK" sz="1100" baseline="0" dirty="0">
                          <a:solidFill>
                            <a:srgbClr val="FF0000"/>
                          </a:solidFill>
                          <a:latin typeface="Trebuchet MS" panose="020B0603020202020204" pitchFamily="34" charset="0"/>
                        </a:rPr>
                        <a:t> (Skala 1 – 5)</a:t>
                      </a:r>
                      <a:endParaRPr lang="da-DK" sz="1100" dirty="0">
                        <a:solidFill>
                          <a:srgbClr val="FF0000"/>
                        </a:solidFill>
                        <a:latin typeface="Trebuchet MS" panose="020B0603020202020204" pitchFamily="34" charset="0"/>
                      </a:endParaRPr>
                    </a:p>
                  </a:txBody>
                  <a:tcPr>
                    <a:solidFill>
                      <a:schemeClr val="bg1">
                        <a:lumMod val="85000"/>
                      </a:schemeClr>
                    </a:solidFill>
                  </a:tcPr>
                </a:tc>
                <a:tc>
                  <a:txBody>
                    <a:bodyPr/>
                    <a:lstStyle/>
                    <a:p>
                      <a:endParaRPr lang="da-DK" sz="1100" dirty="0">
                        <a:solidFill>
                          <a:schemeClr val="tx1"/>
                        </a:solidFill>
                        <a:latin typeface="Trebuchet MS" panose="020B0603020202020204" pitchFamily="34" charset="0"/>
                      </a:endParaRPr>
                    </a:p>
                  </a:txBody>
                  <a:tcPr>
                    <a:solidFill>
                      <a:schemeClr val="bg1">
                        <a:lumMod val="85000"/>
                      </a:schemeClr>
                    </a:solidFill>
                  </a:tcPr>
                </a:tc>
                <a:tc>
                  <a:txBody>
                    <a:bodyPr/>
                    <a:lstStyle/>
                    <a:p>
                      <a:endParaRPr lang="da-DK" sz="1100" b="0" dirty="0">
                        <a:solidFill>
                          <a:schemeClr val="tx1"/>
                        </a:solidFill>
                        <a:latin typeface="Trebuchet MS" panose="020B0603020202020204" pitchFamily="34" charset="0"/>
                      </a:endParaRPr>
                    </a:p>
                  </a:txBody>
                  <a:tcPr>
                    <a:solidFill>
                      <a:schemeClr val="bg1">
                        <a:lumMod val="85000"/>
                      </a:schemeClr>
                    </a:solidFill>
                  </a:tcPr>
                </a:tc>
                <a:extLst>
                  <a:ext uri="{0D108BD9-81ED-4DB2-BD59-A6C34878D82A}">
                    <a16:rowId xmlns:a16="http://schemas.microsoft.com/office/drawing/2014/main" val="10006"/>
                  </a:ext>
                </a:extLst>
              </a:tr>
            </a:tbl>
          </a:graphicData>
        </a:graphic>
      </p:graphicFrame>
      <p:grpSp>
        <p:nvGrpSpPr>
          <p:cNvPr id="5" name="Group 4"/>
          <p:cNvGrpSpPr/>
          <p:nvPr/>
        </p:nvGrpSpPr>
        <p:grpSpPr>
          <a:xfrm>
            <a:off x="4594809" y="5500915"/>
            <a:ext cx="766687" cy="369332"/>
            <a:chOff x="5181932" y="5445224"/>
            <a:chExt cx="766687" cy="369332"/>
          </a:xfrm>
        </p:grpSpPr>
        <p:sp>
          <p:nvSpPr>
            <p:cNvPr id="7" name="TextBox 6"/>
            <p:cNvSpPr txBox="1"/>
            <p:nvPr/>
          </p:nvSpPr>
          <p:spPr>
            <a:xfrm>
              <a:off x="5181932" y="5445224"/>
              <a:ext cx="758220" cy="369332"/>
            </a:xfrm>
            <a:prstGeom prst="rect">
              <a:avLst/>
            </a:prstGeom>
            <a:noFill/>
            <a:ln>
              <a:solidFill>
                <a:schemeClr val="accent2">
                  <a:lumMod val="60000"/>
                  <a:lumOff val="40000"/>
                </a:schemeClr>
              </a:solidFill>
            </a:ln>
          </p:spPr>
          <p:txBody>
            <a:bodyPr wrap="square" rtlCol="0">
              <a:spAutoFit/>
            </a:bodyPr>
            <a:lstStyle/>
            <a:p>
              <a:endParaRPr lang="da-DK" dirty="0"/>
            </a:p>
          </p:txBody>
        </p:sp>
        <p:sp>
          <p:nvSpPr>
            <p:cNvPr id="8" name="Pentagon 7"/>
            <p:cNvSpPr/>
            <p:nvPr/>
          </p:nvSpPr>
          <p:spPr>
            <a:xfrm>
              <a:off x="5181932" y="5445224"/>
              <a:ext cx="144016" cy="36933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Pentagon 8"/>
            <p:cNvSpPr/>
            <p:nvPr/>
          </p:nvSpPr>
          <p:spPr>
            <a:xfrm flipH="1">
              <a:off x="5804603" y="5445224"/>
              <a:ext cx="144016" cy="36933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0" name="TextBox 9"/>
          <p:cNvSpPr txBox="1"/>
          <p:nvPr/>
        </p:nvSpPr>
        <p:spPr>
          <a:xfrm>
            <a:off x="5602920" y="1519346"/>
            <a:ext cx="3587662" cy="770882"/>
          </a:xfrm>
          <a:prstGeom prst="rect">
            <a:avLst/>
          </a:prstGeom>
          <a:noFill/>
          <a:ln>
            <a:solidFill>
              <a:srgbClr val="FF0000"/>
            </a:solidFill>
          </a:ln>
        </p:spPr>
        <p:txBody>
          <a:bodyPr wrap="square" rtlCol="0">
            <a:noAutofit/>
          </a:bodyPr>
          <a:lstStyle/>
          <a:p>
            <a:endParaRPr lang="da-DK" dirty="0"/>
          </a:p>
        </p:txBody>
      </p:sp>
      <p:sp>
        <p:nvSpPr>
          <p:cNvPr id="11" name="TextBox 10"/>
          <p:cNvSpPr txBox="1"/>
          <p:nvPr/>
        </p:nvSpPr>
        <p:spPr>
          <a:xfrm>
            <a:off x="5602920" y="2442628"/>
            <a:ext cx="3587662" cy="927720"/>
          </a:xfrm>
          <a:prstGeom prst="rect">
            <a:avLst/>
          </a:prstGeom>
          <a:noFill/>
          <a:ln>
            <a:solidFill>
              <a:srgbClr val="FF0000"/>
            </a:solidFill>
          </a:ln>
        </p:spPr>
        <p:txBody>
          <a:bodyPr wrap="square" rtlCol="0">
            <a:noAutofit/>
          </a:bodyPr>
          <a:lstStyle/>
          <a:p>
            <a:endParaRPr lang="da-DK" dirty="0"/>
          </a:p>
        </p:txBody>
      </p:sp>
      <p:sp>
        <p:nvSpPr>
          <p:cNvPr id="12" name="TextBox 11"/>
          <p:cNvSpPr txBox="1"/>
          <p:nvPr/>
        </p:nvSpPr>
        <p:spPr>
          <a:xfrm>
            <a:off x="5602920" y="3514364"/>
            <a:ext cx="3587662" cy="432048"/>
          </a:xfrm>
          <a:prstGeom prst="rect">
            <a:avLst/>
          </a:prstGeom>
          <a:noFill/>
          <a:ln>
            <a:solidFill>
              <a:srgbClr val="FF0000"/>
            </a:solidFill>
          </a:ln>
        </p:spPr>
        <p:txBody>
          <a:bodyPr wrap="square" rtlCol="0">
            <a:noAutofit/>
          </a:bodyPr>
          <a:lstStyle/>
          <a:p>
            <a:endParaRPr lang="da-DK" dirty="0"/>
          </a:p>
        </p:txBody>
      </p:sp>
      <p:sp>
        <p:nvSpPr>
          <p:cNvPr id="13" name="TextBox 12"/>
          <p:cNvSpPr txBox="1"/>
          <p:nvPr/>
        </p:nvSpPr>
        <p:spPr>
          <a:xfrm>
            <a:off x="5602920" y="4090428"/>
            <a:ext cx="3587662" cy="504056"/>
          </a:xfrm>
          <a:prstGeom prst="rect">
            <a:avLst/>
          </a:prstGeom>
          <a:noFill/>
          <a:ln>
            <a:solidFill>
              <a:srgbClr val="FF0000"/>
            </a:solidFill>
          </a:ln>
        </p:spPr>
        <p:txBody>
          <a:bodyPr wrap="square" rtlCol="0">
            <a:noAutofit/>
          </a:bodyPr>
          <a:lstStyle/>
          <a:p>
            <a:endParaRPr lang="da-DK" dirty="0"/>
          </a:p>
        </p:txBody>
      </p:sp>
      <p:sp>
        <p:nvSpPr>
          <p:cNvPr id="14" name="TextBox 13"/>
          <p:cNvSpPr txBox="1"/>
          <p:nvPr/>
        </p:nvSpPr>
        <p:spPr>
          <a:xfrm>
            <a:off x="5604821" y="4729702"/>
            <a:ext cx="3587662" cy="584862"/>
          </a:xfrm>
          <a:prstGeom prst="rect">
            <a:avLst/>
          </a:prstGeom>
          <a:noFill/>
          <a:ln>
            <a:solidFill>
              <a:srgbClr val="FF0000"/>
            </a:solidFill>
          </a:ln>
        </p:spPr>
        <p:txBody>
          <a:bodyPr wrap="square" rtlCol="0">
            <a:noAutofit/>
          </a:bodyPr>
          <a:lstStyle/>
          <a:p>
            <a:endParaRPr lang="da-DK" dirty="0"/>
          </a:p>
        </p:txBody>
      </p:sp>
      <p:sp>
        <p:nvSpPr>
          <p:cNvPr id="15" name="TextBox 14"/>
          <p:cNvSpPr txBox="1"/>
          <p:nvPr/>
        </p:nvSpPr>
        <p:spPr>
          <a:xfrm>
            <a:off x="4522800" y="1514908"/>
            <a:ext cx="936104" cy="775320"/>
          </a:xfrm>
          <a:prstGeom prst="rect">
            <a:avLst/>
          </a:prstGeom>
          <a:noFill/>
          <a:ln>
            <a:solidFill>
              <a:srgbClr val="FF0000"/>
            </a:solidFill>
          </a:ln>
        </p:spPr>
        <p:txBody>
          <a:bodyPr wrap="square" rtlCol="0">
            <a:noAutofit/>
          </a:bodyPr>
          <a:lstStyle/>
          <a:p>
            <a:endParaRPr lang="da-DK" dirty="0"/>
          </a:p>
        </p:txBody>
      </p:sp>
      <p:sp>
        <p:nvSpPr>
          <p:cNvPr id="16" name="TextBox 15"/>
          <p:cNvSpPr txBox="1"/>
          <p:nvPr/>
        </p:nvSpPr>
        <p:spPr>
          <a:xfrm>
            <a:off x="4522800" y="2442628"/>
            <a:ext cx="936104" cy="927720"/>
          </a:xfrm>
          <a:prstGeom prst="rect">
            <a:avLst/>
          </a:prstGeom>
          <a:noFill/>
          <a:ln>
            <a:solidFill>
              <a:srgbClr val="FF0000"/>
            </a:solidFill>
          </a:ln>
        </p:spPr>
        <p:txBody>
          <a:bodyPr wrap="square" rtlCol="0">
            <a:noAutofit/>
          </a:bodyPr>
          <a:lstStyle/>
          <a:p>
            <a:endParaRPr lang="da-DK" dirty="0"/>
          </a:p>
        </p:txBody>
      </p:sp>
      <p:sp>
        <p:nvSpPr>
          <p:cNvPr id="17" name="TextBox 16"/>
          <p:cNvSpPr txBox="1"/>
          <p:nvPr/>
        </p:nvSpPr>
        <p:spPr>
          <a:xfrm>
            <a:off x="4522800" y="3514364"/>
            <a:ext cx="936104" cy="432048"/>
          </a:xfrm>
          <a:prstGeom prst="rect">
            <a:avLst/>
          </a:prstGeom>
          <a:noFill/>
          <a:ln>
            <a:solidFill>
              <a:srgbClr val="FF0000"/>
            </a:solidFill>
          </a:ln>
        </p:spPr>
        <p:txBody>
          <a:bodyPr wrap="square" rtlCol="0">
            <a:noAutofit/>
          </a:bodyPr>
          <a:lstStyle/>
          <a:p>
            <a:endParaRPr lang="da-DK" dirty="0"/>
          </a:p>
        </p:txBody>
      </p:sp>
      <p:sp>
        <p:nvSpPr>
          <p:cNvPr id="18" name="TextBox 17"/>
          <p:cNvSpPr txBox="1"/>
          <p:nvPr/>
        </p:nvSpPr>
        <p:spPr>
          <a:xfrm>
            <a:off x="4522800" y="4090428"/>
            <a:ext cx="936104" cy="504056"/>
          </a:xfrm>
          <a:prstGeom prst="rect">
            <a:avLst/>
          </a:prstGeom>
          <a:noFill/>
          <a:ln>
            <a:solidFill>
              <a:srgbClr val="FF0000"/>
            </a:solidFill>
          </a:ln>
        </p:spPr>
        <p:txBody>
          <a:bodyPr wrap="square" rtlCol="0">
            <a:noAutofit/>
          </a:bodyPr>
          <a:lstStyle/>
          <a:p>
            <a:endParaRPr lang="da-DK" dirty="0"/>
          </a:p>
        </p:txBody>
      </p:sp>
      <p:sp>
        <p:nvSpPr>
          <p:cNvPr id="19" name="TextBox 18"/>
          <p:cNvSpPr txBox="1"/>
          <p:nvPr/>
        </p:nvSpPr>
        <p:spPr>
          <a:xfrm>
            <a:off x="4522800" y="4729702"/>
            <a:ext cx="936104" cy="584862"/>
          </a:xfrm>
          <a:prstGeom prst="rect">
            <a:avLst/>
          </a:prstGeom>
          <a:noFill/>
          <a:ln>
            <a:solidFill>
              <a:srgbClr val="FF0000"/>
            </a:solidFill>
          </a:ln>
        </p:spPr>
        <p:txBody>
          <a:bodyPr wrap="square" rtlCol="0">
            <a:noAutofit/>
          </a:bodyPr>
          <a:lstStyle/>
          <a:p>
            <a:endParaRPr lang="da-DK" dirty="0"/>
          </a:p>
        </p:txBody>
      </p:sp>
      <p:sp>
        <p:nvSpPr>
          <p:cNvPr id="4" name="Tekstboks 3"/>
          <p:cNvSpPr txBox="1"/>
          <p:nvPr/>
        </p:nvSpPr>
        <p:spPr>
          <a:xfrm>
            <a:off x="706377" y="532420"/>
            <a:ext cx="1992853" cy="461665"/>
          </a:xfrm>
          <a:prstGeom prst="rect">
            <a:avLst/>
          </a:prstGeom>
          <a:noFill/>
        </p:spPr>
        <p:txBody>
          <a:bodyPr wrap="none" rtlCol="0">
            <a:spAutoFit/>
          </a:bodyPr>
          <a:lstStyle/>
          <a:p>
            <a:r>
              <a:rPr lang="da-DK" sz="2400" b="1" dirty="0">
                <a:solidFill>
                  <a:srgbClr val="FF0000"/>
                </a:solidFill>
              </a:rPr>
              <a:t>EFTERLEVELSE</a:t>
            </a:r>
          </a:p>
        </p:txBody>
      </p:sp>
      <p:pic>
        <p:nvPicPr>
          <p:cNvPr id="20" name="Picture 2">
            <a:extLst>
              <a:ext uri="{FF2B5EF4-FFF2-40B4-BE49-F238E27FC236}">
                <a16:creationId xmlns:a16="http://schemas.microsoft.com/office/drawing/2014/main" id="{55A7BCEE-95F8-4195-BD47-CF2D52F2A9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628" t="4297" r="2944" b="18656"/>
          <a:stretch/>
        </p:blipFill>
        <p:spPr bwMode="auto">
          <a:xfrm>
            <a:off x="4421434" y="987753"/>
            <a:ext cx="6213742" cy="493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04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0"/>
            <a:ext cx="9629775"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054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08905" y="1800240"/>
            <a:ext cx="7632848" cy="2664296"/>
          </a:xfrm>
          <a:prstGeom prst="rect">
            <a:avLst/>
          </a:prstGeom>
          <a:noFill/>
          <a:ln>
            <a:solidFill>
              <a:srgbClr val="FF0000"/>
            </a:solidFill>
          </a:ln>
        </p:spPr>
        <p:txBody>
          <a:bodyPr wrap="square" rtlCol="0">
            <a:noAutofit/>
          </a:bodyPr>
          <a:lstStyle/>
          <a:p>
            <a:endParaRPr lang="da-DK" dirty="0">
              <a:solidFill>
                <a:srgbClr val="FF0000"/>
              </a:solidFill>
            </a:endParaRPr>
          </a:p>
        </p:txBody>
      </p:sp>
      <p:sp>
        <p:nvSpPr>
          <p:cNvPr id="6" name="TextBox 5"/>
          <p:cNvSpPr txBox="1"/>
          <p:nvPr/>
        </p:nvSpPr>
        <p:spPr>
          <a:xfrm>
            <a:off x="792110" y="1235210"/>
            <a:ext cx="8712968" cy="276999"/>
          </a:xfrm>
          <a:prstGeom prst="rect">
            <a:avLst/>
          </a:prstGeom>
          <a:noFill/>
        </p:spPr>
        <p:txBody>
          <a:bodyPr wrap="square" rtlCol="0">
            <a:spAutoFit/>
          </a:bodyPr>
          <a:lstStyle/>
          <a:p>
            <a:r>
              <a:rPr lang="da-DK" sz="1200" dirty="0">
                <a:solidFill>
                  <a:srgbClr val="FF0000"/>
                </a:solidFill>
                <a:latin typeface="Trebuchet MS" panose="020B0603020202020204" pitchFamily="34" charset="0"/>
              </a:rPr>
              <a:t>UDDYBENDE KOMMENTARER VEDRØRENDE DEN SAMLEDE VURDERING AF ÅRET </a:t>
            </a:r>
          </a:p>
        </p:txBody>
      </p:sp>
      <p:sp>
        <p:nvSpPr>
          <p:cNvPr id="3" name="Tekstboks 2"/>
          <p:cNvSpPr txBox="1"/>
          <p:nvPr/>
        </p:nvSpPr>
        <p:spPr>
          <a:xfrm>
            <a:off x="804850" y="720121"/>
            <a:ext cx="1926297" cy="461665"/>
          </a:xfrm>
          <a:prstGeom prst="rect">
            <a:avLst/>
          </a:prstGeom>
          <a:noFill/>
        </p:spPr>
        <p:txBody>
          <a:bodyPr wrap="none" rtlCol="0">
            <a:spAutoFit/>
          </a:bodyPr>
          <a:lstStyle/>
          <a:p>
            <a:r>
              <a:rPr lang="da-DK" sz="2400" b="1" dirty="0">
                <a:solidFill>
                  <a:srgbClr val="FF0000"/>
                </a:solidFill>
              </a:rPr>
              <a:t>KOMMENTAR</a:t>
            </a:r>
          </a:p>
        </p:txBody>
      </p:sp>
    </p:spTree>
    <p:extLst>
      <p:ext uri="{BB962C8B-B14F-4D97-AF65-F5344CB8AC3E}">
        <p14:creationId xmlns:p14="http://schemas.microsoft.com/office/powerpoint/2010/main" val="2329778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5197" y="721790"/>
            <a:ext cx="8496943" cy="2308324"/>
          </a:xfrm>
          <a:prstGeom prst="rect">
            <a:avLst/>
          </a:prstGeom>
          <a:noFill/>
        </p:spPr>
        <p:txBody>
          <a:bodyPr wrap="square" rtlCol="0">
            <a:spAutoFit/>
          </a:bodyPr>
          <a:lstStyle/>
          <a:p>
            <a:r>
              <a:rPr lang="da-DK" sz="2400" b="1" dirty="0">
                <a:solidFill>
                  <a:srgbClr val="FF0000"/>
                </a:solidFill>
                <a:latin typeface="Trebuchet MS" panose="020B0603020202020204" pitchFamily="34" charset="0"/>
              </a:rPr>
              <a:t>EVALUERING AF LEDER-/MEDARBEJDERRELATION M.V.  </a:t>
            </a:r>
          </a:p>
          <a:p>
            <a:endParaRPr lang="da-DK" sz="2400" dirty="0">
              <a:latin typeface="Trebuchet MS" panose="020B0603020202020204" pitchFamily="34" charset="0"/>
            </a:endParaRPr>
          </a:p>
          <a:p>
            <a:r>
              <a:rPr lang="da-DK" sz="1200" dirty="0">
                <a:latin typeface="Trebuchet MS" panose="020B0603020202020204" pitchFamily="34" charset="0"/>
              </a:rPr>
              <a:t>Lederen og medarbejderen vurderer inden MUS-samtalen deres </a:t>
            </a:r>
            <a:r>
              <a:rPr lang="da-DK" sz="1200" b="1" dirty="0">
                <a:latin typeface="Trebuchet MS" panose="020B0603020202020204" pitchFamily="34" charset="0"/>
              </a:rPr>
              <a:t>samarbejdsrelation</a:t>
            </a:r>
            <a:r>
              <a:rPr lang="da-DK" sz="1200" dirty="0">
                <a:latin typeface="Trebuchet MS" panose="020B0603020202020204" pitchFamily="34" charset="0"/>
              </a:rPr>
              <a:t>, </a:t>
            </a:r>
            <a:r>
              <a:rPr lang="da-DK" sz="1200" b="1" dirty="0">
                <a:latin typeface="Trebuchet MS" panose="020B0603020202020204" pitchFamily="34" charset="0"/>
              </a:rPr>
              <a:t>ledelsesform, kollegiale samarbejdsrelationer, medarbejderens samlede jobtilfredshed og motivation, </a:t>
            </a:r>
            <a:r>
              <a:rPr lang="da-DK" sz="1200" b="1" dirty="0" err="1">
                <a:latin typeface="Trebuchet MS" panose="020B0603020202020204" pitchFamily="34" charset="0"/>
              </a:rPr>
              <a:t>work</a:t>
            </a:r>
            <a:r>
              <a:rPr lang="da-DK" sz="1200" b="1" dirty="0">
                <a:latin typeface="Trebuchet MS" panose="020B0603020202020204" pitchFamily="34" charset="0"/>
              </a:rPr>
              <a:t>-life-balance m.v.</a:t>
            </a:r>
          </a:p>
          <a:p>
            <a:endParaRPr lang="da-DK" sz="1200" b="1" dirty="0">
              <a:latin typeface="Trebuchet MS" panose="020B0603020202020204" pitchFamily="34" charset="0"/>
            </a:endParaRPr>
          </a:p>
          <a:p>
            <a:endParaRPr lang="da-DK" sz="1200" b="1" dirty="0">
              <a:latin typeface="Trebuchet MS" panose="020B0603020202020204" pitchFamily="34" charset="0"/>
            </a:endParaRPr>
          </a:p>
          <a:p>
            <a:r>
              <a:rPr lang="da-DK" sz="1200" b="1" dirty="0">
                <a:solidFill>
                  <a:srgbClr val="FF4F4F"/>
                </a:solidFill>
                <a:latin typeface="Trebuchet MS" panose="020B0603020202020204" pitchFamily="34" charset="0"/>
              </a:rPr>
              <a:t>SOM FORBEREDELSE TIL MUS-SAMTALEN  INDFØRER LEDEREN OG MEDARBEJDEREN NOTER I NEDENSTÅENDE TEKSTBOKS. EVENTUELLE AFTALER  EFTER DRØFTELSE AF OVENSTÅENDE EMNER, INDFØRES I UDVIKLINGSPLANEN, SOM LEDEREN UDARBEJDER UMIDDELBART EFTER MUS-SAMTALEN</a:t>
            </a:r>
            <a:endParaRPr lang="da-DK" sz="1200" b="1" dirty="0">
              <a:latin typeface="Trebuchet MS" panose="020B0603020202020204" pitchFamily="34" charset="0"/>
            </a:endParaRPr>
          </a:p>
          <a:p>
            <a:endParaRPr lang="da-DK" sz="1200" b="1" dirty="0">
              <a:latin typeface="Trebuchet MS" panose="020B0603020202020204" pitchFamily="34" charset="0"/>
            </a:endParaRPr>
          </a:p>
        </p:txBody>
      </p:sp>
      <p:sp>
        <p:nvSpPr>
          <p:cNvPr id="3" name="TextBox 4"/>
          <p:cNvSpPr txBox="1"/>
          <p:nvPr/>
        </p:nvSpPr>
        <p:spPr>
          <a:xfrm>
            <a:off x="1020544" y="3026046"/>
            <a:ext cx="7632848" cy="2664296"/>
          </a:xfrm>
          <a:prstGeom prst="rect">
            <a:avLst/>
          </a:prstGeom>
          <a:noFill/>
          <a:ln>
            <a:solidFill>
              <a:srgbClr val="FF0000"/>
            </a:solidFill>
          </a:ln>
        </p:spPr>
        <p:txBody>
          <a:bodyPr wrap="square" rtlCol="0">
            <a:noAutofit/>
          </a:bodyPr>
          <a:lstStyle/>
          <a:p>
            <a:endParaRPr lang="da-DK" dirty="0">
              <a:solidFill>
                <a:srgbClr val="FF0000"/>
              </a:solidFill>
            </a:endParaRPr>
          </a:p>
        </p:txBody>
      </p:sp>
    </p:spTree>
    <p:extLst>
      <p:ext uri="{BB962C8B-B14F-4D97-AF65-F5344CB8AC3E}">
        <p14:creationId xmlns:p14="http://schemas.microsoft.com/office/powerpoint/2010/main" val="279846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8926" y="721790"/>
            <a:ext cx="8496943" cy="2123658"/>
          </a:xfrm>
          <a:prstGeom prst="rect">
            <a:avLst/>
          </a:prstGeom>
          <a:noFill/>
        </p:spPr>
        <p:txBody>
          <a:bodyPr wrap="square" rtlCol="0">
            <a:spAutoFit/>
          </a:bodyPr>
          <a:lstStyle/>
          <a:p>
            <a:r>
              <a:rPr lang="da-DK" sz="2400" b="1" dirty="0">
                <a:solidFill>
                  <a:srgbClr val="FF0000"/>
                </a:solidFill>
                <a:latin typeface="Trebuchet MS" panose="020B0603020202020204" pitchFamily="34" charset="0"/>
              </a:rPr>
              <a:t>SÆRLIGE FORHOLD  </a:t>
            </a:r>
          </a:p>
          <a:p>
            <a:endParaRPr lang="da-DK" sz="2400" dirty="0">
              <a:latin typeface="Trebuchet MS" panose="020B0603020202020204" pitchFamily="34" charset="0"/>
            </a:endParaRPr>
          </a:p>
          <a:p>
            <a:r>
              <a:rPr lang="da-DK" sz="1200" dirty="0">
                <a:latin typeface="Trebuchet MS" panose="020B0603020202020204" pitchFamily="34" charset="0"/>
              </a:rPr>
              <a:t>Her vurderer medarbejderen og lederen eventuelle særlige forhold, som ikke er blevet vurderet på de foregående sider, fx medarbejderens fremadrettede karrieremuligheder eller andre vigtige emner, der ikke er spurgt til</a:t>
            </a:r>
          </a:p>
          <a:p>
            <a:endParaRPr lang="da-DK" sz="1200" b="1" dirty="0">
              <a:latin typeface="Trebuchet MS" panose="020B0603020202020204" pitchFamily="34" charset="0"/>
            </a:endParaRPr>
          </a:p>
          <a:p>
            <a:endParaRPr lang="da-DK" sz="1200" b="1" dirty="0">
              <a:latin typeface="Trebuchet MS" panose="020B0603020202020204" pitchFamily="34" charset="0"/>
            </a:endParaRPr>
          </a:p>
          <a:p>
            <a:r>
              <a:rPr lang="da-DK" sz="1200" b="1" dirty="0">
                <a:solidFill>
                  <a:srgbClr val="FF4F4F"/>
                </a:solidFill>
                <a:latin typeface="Trebuchet MS" panose="020B0603020202020204" pitchFamily="34" charset="0"/>
              </a:rPr>
              <a:t>SOM FORBEREDELSE TIL MUS-SAMTALEN  INDFØRER LEDEREN OG MEDARBEJDEREN NOTER I NEDENSTÅENDE TEKSTBOKS. EVENTUELLE AFTALER  EFTER DRØFTELSE AF OVENSTÅENDE, INDFØRES I UDVIKLINGSPLANEN, SOM LEDEREN UDARBEJDER UMIDDELBART EFTER MUS-SAMTALEN</a:t>
            </a:r>
            <a:endParaRPr lang="da-DK" sz="1200" b="1" dirty="0">
              <a:latin typeface="Trebuchet MS" panose="020B0603020202020204" pitchFamily="34" charset="0"/>
            </a:endParaRPr>
          </a:p>
        </p:txBody>
      </p:sp>
      <p:sp>
        <p:nvSpPr>
          <p:cNvPr id="3" name="TextBox 4"/>
          <p:cNvSpPr txBox="1"/>
          <p:nvPr/>
        </p:nvSpPr>
        <p:spPr>
          <a:xfrm>
            <a:off x="936467" y="2954038"/>
            <a:ext cx="7632848" cy="2664296"/>
          </a:xfrm>
          <a:prstGeom prst="rect">
            <a:avLst/>
          </a:prstGeom>
          <a:noFill/>
          <a:ln>
            <a:solidFill>
              <a:srgbClr val="FF0000"/>
            </a:solidFill>
          </a:ln>
        </p:spPr>
        <p:txBody>
          <a:bodyPr wrap="square" rtlCol="0">
            <a:noAutofit/>
          </a:bodyPr>
          <a:lstStyle/>
          <a:p>
            <a:endParaRPr lang="da-DK" dirty="0">
              <a:solidFill>
                <a:srgbClr val="FF0000"/>
              </a:solidFill>
            </a:endParaRPr>
          </a:p>
        </p:txBody>
      </p:sp>
    </p:spTree>
    <p:extLst>
      <p:ext uri="{BB962C8B-B14F-4D97-AF65-F5344CB8AC3E}">
        <p14:creationId xmlns:p14="http://schemas.microsoft.com/office/powerpoint/2010/main" val="197678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1129" y="605909"/>
            <a:ext cx="8496943" cy="2492990"/>
          </a:xfrm>
          <a:prstGeom prst="rect">
            <a:avLst/>
          </a:prstGeom>
          <a:noFill/>
        </p:spPr>
        <p:txBody>
          <a:bodyPr wrap="square" rtlCol="0">
            <a:spAutoFit/>
          </a:bodyPr>
          <a:lstStyle/>
          <a:p>
            <a:r>
              <a:rPr lang="da-DK" sz="2400" b="1" dirty="0">
                <a:solidFill>
                  <a:srgbClr val="FF0000"/>
                </a:solidFill>
                <a:latin typeface="Trebuchet MS" panose="020B0603020202020204" pitchFamily="34" charset="0"/>
              </a:rPr>
              <a:t>HANDLINGSPLAN 2015 – DIALOG OM MÅL FOR ÅRET  </a:t>
            </a:r>
          </a:p>
          <a:p>
            <a:endParaRPr lang="da-DK" sz="1200" dirty="0">
              <a:latin typeface="Trebuchet MS" panose="020B0603020202020204" pitchFamily="34" charset="0"/>
            </a:endParaRPr>
          </a:p>
          <a:p>
            <a:r>
              <a:rPr lang="da-DK" sz="1200" dirty="0">
                <a:latin typeface="Trebuchet MS" panose="020B0603020202020204" pitchFamily="34" charset="0"/>
              </a:rPr>
              <a:t>Her drøfter medarbejderen og lederen de afdelingsmål den respektive afdeling har udarbejdet inden MUS-samtalen. </a:t>
            </a:r>
          </a:p>
          <a:p>
            <a:endParaRPr lang="da-DK" sz="1200" dirty="0">
              <a:latin typeface="Trebuchet MS" panose="020B0603020202020204" pitchFamily="34" charset="0"/>
            </a:endParaRPr>
          </a:p>
          <a:p>
            <a:r>
              <a:rPr lang="da-DK" sz="1200" dirty="0">
                <a:latin typeface="Trebuchet MS" panose="020B0603020202020204" pitchFamily="34" charset="0"/>
              </a:rPr>
              <a:t>Ydermere drøftes medarbejderens personlige mål i forhold til afdelingsmålene, herunder hvad er det helt konkret den enkelte medarbejder kan bidrage med i forhold til afdelingsmålene. Medarbejderen har forinden MUS-samtalen gjort sig tanker herom.</a:t>
            </a:r>
          </a:p>
          <a:p>
            <a:endParaRPr lang="da-DK" sz="1200" dirty="0">
              <a:latin typeface="Trebuchet MS" panose="020B0603020202020204" pitchFamily="34" charset="0"/>
            </a:endParaRPr>
          </a:p>
          <a:p>
            <a:r>
              <a:rPr lang="da-DK" sz="1200" dirty="0">
                <a:latin typeface="Trebuchet MS" panose="020B0603020202020204" pitchFamily="34" charset="0"/>
              </a:rPr>
              <a:t>Disse mål indsættes efter MUS-samtalen i udviklingsplanen under overskriften ”dine primære indsatser”. Udviklingsplanen udarbejdes af din leder.</a:t>
            </a:r>
            <a:endParaRPr lang="da-DK" sz="1200" b="1" dirty="0">
              <a:latin typeface="Trebuchet MS" panose="020B0603020202020204" pitchFamily="34" charset="0"/>
            </a:endParaRPr>
          </a:p>
          <a:p>
            <a:endParaRPr lang="da-DK" sz="1200" b="1" dirty="0">
              <a:latin typeface="Trebuchet MS" panose="020B0603020202020204" pitchFamily="34" charset="0"/>
            </a:endParaRPr>
          </a:p>
          <a:p>
            <a:r>
              <a:rPr lang="da-DK" sz="1200" b="1" dirty="0">
                <a:solidFill>
                  <a:srgbClr val="FF4F4F"/>
                </a:solidFill>
                <a:latin typeface="Trebuchet MS" panose="020B0603020202020204" pitchFamily="34" charset="0"/>
              </a:rPr>
              <a:t>NOTATER</a:t>
            </a:r>
            <a:endParaRPr lang="da-DK" sz="1200" b="1" dirty="0">
              <a:latin typeface="Trebuchet MS" panose="020B0603020202020204" pitchFamily="34" charset="0"/>
            </a:endParaRPr>
          </a:p>
        </p:txBody>
      </p:sp>
      <p:sp>
        <p:nvSpPr>
          <p:cNvPr id="3" name="TextBox 4"/>
          <p:cNvSpPr txBox="1"/>
          <p:nvPr/>
        </p:nvSpPr>
        <p:spPr>
          <a:xfrm>
            <a:off x="841128" y="3198197"/>
            <a:ext cx="8274446" cy="2664296"/>
          </a:xfrm>
          <a:prstGeom prst="rect">
            <a:avLst/>
          </a:prstGeom>
          <a:noFill/>
          <a:ln>
            <a:solidFill>
              <a:srgbClr val="FF0000"/>
            </a:solidFill>
          </a:ln>
        </p:spPr>
        <p:txBody>
          <a:bodyPr wrap="square" rtlCol="0">
            <a:noAutofit/>
          </a:bodyPr>
          <a:lstStyle/>
          <a:p>
            <a:endParaRPr lang="da-DK" dirty="0">
              <a:solidFill>
                <a:srgbClr val="FF0000"/>
              </a:solidFill>
            </a:endParaRPr>
          </a:p>
        </p:txBody>
      </p:sp>
    </p:spTree>
    <p:extLst>
      <p:ext uri="{BB962C8B-B14F-4D97-AF65-F5344CB8AC3E}">
        <p14:creationId xmlns:p14="http://schemas.microsoft.com/office/powerpoint/2010/main" val="119588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D0965A9-4C3D-4E98-AC8B-CE7D2935BEDE}"/>
              </a:ext>
            </a:extLst>
          </p:cNvPr>
          <p:cNvSpPr>
            <a:spLocks noGrp="1"/>
          </p:cNvSpPr>
          <p:nvPr>
            <p:ph type="title"/>
          </p:nvPr>
        </p:nvSpPr>
        <p:spPr>
          <a:xfrm rot="5400000">
            <a:off x="-2158470" y="2682625"/>
            <a:ext cx="6200931" cy="1207293"/>
          </a:xfrm>
        </p:spPr>
        <p:txBody>
          <a:bodyPr vert="vert270">
            <a:normAutofit/>
          </a:bodyPr>
          <a:lstStyle/>
          <a:p>
            <a:r>
              <a:rPr lang="da-DK" sz="2000" b="1" dirty="0"/>
              <a:t>Eksempel på </a:t>
            </a:r>
            <a:r>
              <a:rPr lang="da-DK" sz="2000" b="1" dirty="0" err="1"/>
              <a:t>nedbryd-ning</a:t>
            </a:r>
            <a:r>
              <a:rPr lang="da-DK" sz="2000" b="1" dirty="0"/>
              <a:t> af mål</a:t>
            </a:r>
          </a:p>
        </p:txBody>
      </p:sp>
      <p:graphicFrame>
        <p:nvGraphicFramePr>
          <p:cNvPr id="5" name="Pladsholder til indhold 4">
            <a:extLst>
              <a:ext uri="{FF2B5EF4-FFF2-40B4-BE49-F238E27FC236}">
                <a16:creationId xmlns:a16="http://schemas.microsoft.com/office/drawing/2014/main" id="{4036252C-C8A4-49F6-AA38-55D8BA2C00B3}"/>
              </a:ext>
            </a:extLst>
          </p:cNvPr>
          <p:cNvGraphicFramePr>
            <a:graphicFrameLocks noGrp="1"/>
          </p:cNvGraphicFramePr>
          <p:nvPr>
            <p:ph idx="1"/>
            <p:extLst>
              <p:ext uri="{D42A27DB-BD31-4B8C-83A1-F6EECF244321}">
                <p14:modId xmlns:p14="http://schemas.microsoft.com/office/powerpoint/2010/main" val="206466994"/>
              </p:ext>
            </p:extLst>
          </p:nvPr>
        </p:nvGraphicFramePr>
        <p:xfrm>
          <a:off x="1545643" y="185804"/>
          <a:ext cx="10515600" cy="6458665"/>
        </p:xfrm>
        <a:graphic>
          <a:graphicData uri="http://schemas.openxmlformats.org/drawingml/2006/table">
            <a:tbl>
              <a:tblPr firstRow="1" bandRow="1">
                <a:tableStyleId>{F5AB1C69-6EDB-4FF4-983F-18BD219EF322}</a:tableStyleId>
              </a:tblPr>
              <a:tblGrid>
                <a:gridCol w="1856598">
                  <a:extLst>
                    <a:ext uri="{9D8B030D-6E8A-4147-A177-3AD203B41FA5}">
                      <a16:colId xmlns:a16="http://schemas.microsoft.com/office/drawing/2014/main" val="1611190479"/>
                    </a:ext>
                  </a:extLst>
                </a:gridCol>
                <a:gridCol w="2827606">
                  <a:extLst>
                    <a:ext uri="{9D8B030D-6E8A-4147-A177-3AD203B41FA5}">
                      <a16:colId xmlns:a16="http://schemas.microsoft.com/office/drawing/2014/main" val="733261619"/>
                    </a:ext>
                  </a:extLst>
                </a:gridCol>
                <a:gridCol w="2700997">
                  <a:extLst>
                    <a:ext uri="{9D8B030D-6E8A-4147-A177-3AD203B41FA5}">
                      <a16:colId xmlns:a16="http://schemas.microsoft.com/office/drawing/2014/main" val="2610485079"/>
                    </a:ext>
                  </a:extLst>
                </a:gridCol>
                <a:gridCol w="3130399">
                  <a:extLst>
                    <a:ext uri="{9D8B030D-6E8A-4147-A177-3AD203B41FA5}">
                      <a16:colId xmlns:a16="http://schemas.microsoft.com/office/drawing/2014/main" val="1696179271"/>
                    </a:ext>
                  </a:extLst>
                </a:gridCol>
              </a:tblGrid>
              <a:tr h="373896">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da-DK" dirty="0">
                          <a:solidFill>
                            <a:schemeClr val="tx1"/>
                          </a:solidFill>
                        </a:rPr>
                        <a:t>Forretningsstrategi</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da-DK" dirty="0">
                          <a:solidFill>
                            <a:schemeClr val="tx1"/>
                          </a:solidFill>
                        </a:rPr>
                        <a:t>Medarbejderstrategi</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da-DK" dirty="0">
                          <a:solidFill>
                            <a:schemeClr val="tx1"/>
                          </a:solidFill>
                        </a:rPr>
                        <a:t>Kundestrategi</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169769712"/>
                  </a:ext>
                </a:extLst>
              </a:tr>
              <a:tr h="2304837">
                <a:tc>
                  <a:txBody>
                    <a:bodyPr/>
                    <a:lstStyle/>
                    <a:p>
                      <a:r>
                        <a:rPr lang="da-DK" dirty="0"/>
                        <a:t>Overordnede mål</a:t>
                      </a:r>
                    </a:p>
                    <a:p>
                      <a:endParaRPr lang="da-DK" dirty="0"/>
                    </a:p>
                    <a:p>
                      <a:endParaRPr lang="da-DK" dirty="0"/>
                    </a:p>
                    <a:p>
                      <a:endParaRPr lang="da-DK" dirty="0"/>
                    </a:p>
                    <a:p>
                      <a:endParaRPr lang="da-DK" dirty="0"/>
                    </a:p>
                    <a:p>
                      <a:endParaRPr lang="da-DK" dirty="0"/>
                    </a:p>
                    <a:p>
                      <a:endParaRPr lang="da-DK" dirty="0"/>
                    </a:p>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80753288"/>
                  </a:ext>
                </a:extLst>
              </a:tr>
              <a:tr h="2028256">
                <a:tc>
                  <a:txBody>
                    <a:bodyPr/>
                    <a:lstStyle/>
                    <a:p>
                      <a:r>
                        <a:rPr lang="da-DK" dirty="0"/>
                        <a:t>Afdelingens mål</a:t>
                      </a:r>
                    </a:p>
                    <a:p>
                      <a:endParaRPr lang="da-DK" dirty="0"/>
                    </a:p>
                    <a:p>
                      <a:endParaRPr lang="da-DK" dirty="0"/>
                    </a:p>
                    <a:p>
                      <a:endParaRPr lang="da-DK" dirty="0"/>
                    </a:p>
                    <a:p>
                      <a:endParaRPr lang="da-DK" dirty="0"/>
                    </a:p>
                    <a:p>
                      <a:endParaRPr lang="da-DK" dirty="0"/>
                    </a:p>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49030715"/>
                  </a:ext>
                </a:extLst>
              </a:tr>
              <a:tr h="1751676">
                <a:tc>
                  <a:txBody>
                    <a:bodyPr/>
                    <a:lstStyle/>
                    <a:p>
                      <a:r>
                        <a:rPr lang="da-DK" dirty="0"/>
                        <a:t>Individuelle mål</a:t>
                      </a:r>
                    </a:p>
                    <a:p>
                      <a:endParaRPr lang="da-DK" dirty="0"/>
                    </a:p>
                    <a:p>
                      <a:endParaRPr lang="da-DK" dirty="0"/>
                    </a:p>
                    <a:p>
                      <a:endParaRPr lang="da-DK" dirty="0"/>
                    </a:p>
                    <a:p>
                      <a:endParaRPr lang="da-DK" dirty="0"/>
                    </a:p>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da-DK"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76645035"/>
                  </a:ext>
                </a:extLst>
              </a:tr>
            </a:tbl>
          </a:graphicData>
        </a:graphic>
      </p:graphicFrame>
      <p:sp>
        <p:nvSpPr>
          <p:cNvPr id="2" name="Tekstboks 1"/>
          <p:cNvSpPr txBox="1"/>
          <p:nvPr/>
        </p:nvSpPr>
        <p:spPr>
          <a:xfrm>
            <a:off x="3428715" y="572352"/>
            <a:ext cx="8424936" cy="2308324"/>
          </a:xfrm>
          <a:prstGeom prst="rect">
            <a:avLst/>
          </a:prstGeom>
          <a:noFill/>
        </p:spPr>
        <p:txBody>
          <a:bodyPr wrap="square" rtlCol="0">
            <a:spAutoFit/>
          </a:bodyPr>
          <a:lstStyle/>
          <a:p>
            <a:r>
              <a:rPr lang="da-DK" b="1" dirty="0">
                <a:solidFill>
                  <a:srgbClr val="0070C0"/>
                </a:solidFill>
              </a:rPr>
              <a:t>Effektivisering (Lean)	Trivsel			Nye kunder</a:t>
            </a:r>
          </a:p>
          <a:p>
            <a:r>
              <a:rPr lang="da-DK" sz="1400" dirty="0"/>
              <a:t>Der er centralt behov for øget	Der gennemføres en trivsels-	Nye kunder	er bedste mulighed for</a:t>
            </a:r>
          </a:p>
          <a:p>
            <a:r>
              <a:rPr lang="da-DK" sz="1400" dirty="0"/>
              <a:t>effektivisering, og minimering af	undersøgelse, og der </a:t>
            </a:r>
            <a:r>
              <a:rPr lang="da-DK" sz="1400" dirty="0" err="1"/>
              <a:t>iværk</a:t>
            </a:r>
            <a:r>
              <a:rPr lang="da-DK" sz="1400" dirty="0"/>
              <a:t>-	vækst med vilje, og derfor ønskes</a:t>
            </a:r>
          </a:p>
          <a:p>
            <a:r>
              <a:rPr lang="da-DK" sz="1400" dirty="0"/>
              <a:t>administrative byrder, hvorfor	sættes forbedringstiltag på	der flere kunder tilført ved målret-</a:t>
            </a:r>
          </a:p>
          <a:p>
            <a:r>
              <a:rPr lang="da-DK" sz="1400" dirty="0"/>
              <a:t>der skal fokuseres endnu mere 	baggrund af resultaterne		</a:t>
            </a:r>
            <a:r>
              <a:rPr lang="da-DK" sz="1400" dirty="0" err="1"/>
              <a:t>tet</a:t>
            </a:r>
            <a:r>
              <a:rPr lang="da-DK" sz="1400" dirty="0"/>
              <a:t> aktiv indsats. Indsatsen mål-</a:t>
            </a:r>
          </a:p>
          <a:p>
            <a:r>
              <a:rPr lang="da-DK" sz="1400" dirty="0"/>
              <a:t>på det område, og det er målet, 				fastsættes</a:t>
            </a:r>
          </a:p>
          <a:p>
            <a:r>
              <a:rPr lang="da-DK" sz="1400" dirty="0"/>
              <a:t>at der er i 2015 findes store</a:t>
            </a:r>
          </a:p>
          <a:p>
            <a:r>
              <a:rPr lang="da-DK" sz="1400" dirty="0"/>
              <a:t>besparelser, </a:t>
            </a:r>
            <a:r>
              <a:rPr lang="da-DK" sz="1400" dirty="0" err="1"/>
              <a:t>bla</a:t>
            </a:r>
            <a:r>
              <a:rPr lang="da-DK" sz="1400" dirty="0"/>
              <a:t>. ved brug af </a:t>
            </a:r>
          </a:p>
          <a:p>
            <a:r>
              <a:rPr lang="da-DK" sz="1400" dirty="0"/>
              <a:t>digitale muligheder og ved at</a:t>
            </a:r>
          </a:p>
          <a:p>
            <a:r>
              <a:rPr lang="da-DK" sz="1400" dirty="0"/>
              <a:t>administrative byrder nedbringes</a:t>
            </a:r>
          </a:p>
        </p:txBody>
      </p:sp>
      <p:sp>
        <p:nvSpPr>
          <p:cNvPr id="7" name="Tekstboks 5">
            <a:extLst>
              <a:ext uri="{FF2B5EF4-FFF2-40B4-BE49-F238E27FC236}">
                <a16:creationId xmlns:a16="http://schemas.microsoft.com/office/drawing/2014/main" id="{5470694C-D03A-4AB2-A652-F9CA466F5F8D}"/>
              </a:ext>
            </a:extLst>
          </p:cNvPr>
          <p:cNvSpPr txBox="1"/>
          <p:nvPr/>
        </p:nvSpPr>
        <p:spPr>
          <a:xfrm>
            <a:off x="3428715" y="2850047"/>
            <a:ext cx="8928993" cy="2031325"/>
          </a:xfrm>
          <a:prstGeom prst="rect">
            <a:avLst/>
          </a:prstGeom>
          <a:noFill/>
        </p:spPr>
        <p:txBody>
          <a:bodyPr wrap="square" rtlCol="0">
            <a:spAutoFit/>
          </a:bodyPr>
          <a:lstStyle/>
          <a:p>
            <a:r>
              <a:rPr lang="da-DK" sz="1400" dirty="0"/>
              <a:t>Vores afdeling vil gå i spidsen i	Vi vil udarbejde en arbejdsplan	Vi holder 2 ringeaftener i januar  </a:t>
            </a:r>
          </a:p>
          <a:p>
            <a:r>
              <a:rPr lang="da-DK" sz="1400" dirty="0"/>
              <a:t>forhold til digitale løsninger	for ”overlap” ved kollegers 	måned</a:t>
            </a:r>
          </a:p>
          <a:p>
            <a:r>
              <a:rPr lang="da-DK" sz="1400" dirty="0"/>
              <a:t>			fravær</a:t>
            </a:r>
          </a:p>
          <a:p>
            <a:r>
              <a:rPr lang="da-DK" sz="1400" dirty="0"/>
              <a:t>Vi vil sætte digitale løsninger på				Den første udsalgsdag i januar uddeler</a:t>
            </a:r>
          </a:p>
          <a:p>
            <a:r>
              <a:rPr lang="da-DK" sz="1400" dirty="0"/>
              <a:t>dagsordenen på vores morgen-	Vi sætter 1 gang om måneden 	vi visitkort/</a:t>
            </a:r>
            <a:r>
              <a:rPr lang="da-DK" sz="1400" dirty="0" err="1"/>
              <a:t>flyers</a:t>
            </a:r>
            <a:r>
              <a:rPr lang="da-DK" sz="1400" dirty="0"/>
              <a:t> på Torvet</a:t>
            </a:r>
          </a:p>
          <a:p>
            <a:r>
              <a:rPr lang="da-DK" sz="1400" dirty="0"/>
              <a:t>møder, så alle er opdateret på	trivsel på dagsordenen. </a:t>
            </a:r>
          </a:p>
          <a:p>
            <a:r>
              <a:rPr lang="da-DK" sz="1400" dirty="0"/>
              <a:t>de nyeste muligheder         	På mødet udpeger vi ét 		Vi deltager i XX antal aktiviteter i byen</a:t>
            </a:r>
          </a:p>
          <a:p>
            <a:r>
              <a:rPr lang="da-DK" sz="1400" dirty="0"/>
              <a:t>			fokusområde, vi vil arbejde	(byfester, gadeløb, børnedyrskuer (m.m.)</a:t>
            </a:r>
          </a:p>
          <a:p>
            <a:r>
              <a:rPr lang="da-DK" sz="1400" dirty="0"/>
              <a:t>			med den følgende måned  </a:t>
            </a:r>
          </a:p>
        </p:txBody>
      </p:sp>
      <p:sp>
        <p:nvSpPr>
          <p:cNvPr id="8" name="Tekstboks 3">
            <a:extLst>
              <a:ext uri="{FF2B5EF4-FFF2-40B4-BE49-F238E27FC236}">
                <a16:creationId xmlns:a16="http://schemas.microsoft.com/office/drawing/2014/main" id="{E8E7B21A-7F9A-4B01-BF3D-86A7D3A476B1}"/>
              </a:ext>
            </a:extLst>
          </p:cNvPr>
          <p:cNvSpPr txBox="1"/>
          <p:nvPr/>
        </p:nvSpPr>
        <p:spPr>
          <a:xfrm>
            <a:off x="3360292" y="4828588"/>
            <a:ext cx="8831708" cy="1815882"/>
          </a:xfrm>
          <a:prstGeom prst="rect">
            <a:avLst/>
          </a:prstGeom>
          <a:noFill/>
        </p:spPr>
        <p:txBody>
          <a:bodyPr wrap="square" rtlCol="0">
            <a:spAutoFit/>
          </a:bodyPr>
          <a:lstStyle/>
          <a:p>
            <a:r>
              <a:rPr lang="da-DK" sz="1400" dirty="0"/>
              <a:t>Jeg vil ændre vaner, så jeg anvender 	   Jeg bidrager med fokusemner, 	  Jeg deltager i begge 	</a:t>
            </a:r>
          </a:p>
          <a:p>
            <a:r>
              <a:rPr lang="da-DK" sz="1400" dirty="0"/>
              <a:t>FKS i stedet for Kerne, fx fjerne kerne	når trivsel er på dagsordenen på	ringeaftener (min rolle</a:t>
            </a:r>
          </a:p>
          <a:p>
            <a:r>
              <a:rPr lang="da-DK" sz="1400" dirty="0"/>
              <a:t>fra autostart			vores møder			er at kontakte kunderne)					</a:t>
            </a:r>
          </a:p>
          <a:p>
            <a:r>
              <a:rPr lang="da-DK" sz="1400" dirty="0"/>
              <a:t>Jeg vil anvende rådgivningsværktøjerne  Jeg deltager aktivt i arbejdet vedr.	Jeg deltager på 1. </a:t>
            </a:r>
          </a:p>
          <a:p>
            <a:r>
              <a:rPr lang="da-DK" sz="1400" dirty="0"/>
              <a:t>målrettet i forhold til </a:t>
            </a:r>
            <a:r>
              <a:rPr lang="da-DK" sz="1400" dirty="0" err="1"/>
              <a:t>kundehen</a:t>
            </a:r>
            <a:r>
              <a:rPr lang="da-DK" sz="1400" dirty="0"/>
              <a:t>-	    forbedringstiltag i vores afdeling	udsalgsdag</a:t>
            </a:r>
          </a:p>
          <a:p>
            <a:r>
              <a:rPr lang="da-DK" sz="1400" dirty="0" err="1"/>
              <a:t>vendelser</a:t>
            </a:r>
            <a:r>
              <a:rPr lang="da-DK" sz="1400" dirty="0"/>
              <a:t>, fx KOP og den optimale låne-</a:t>
            </a:r>
          </a:p>
          <a:p>
            <a:r>
              <a:rPr lang="da-DK" sz="1400" dirty="0"/>
              <a:t>indstilling				</a:t>
            </a:r>
          </a:p>
        </p:txBody>
      </p:sp>
    </p:spTree>
    <p:extLst>
      <p:ext uri="{BB962C8B-B14F-4D97-AF65-F5344CB8AC3E}">
        <p14:creationId xmlns:p14="http://schemas.microsoft.com/office/powerpoint/2010/main" val="197287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676BCE5-8940-4B06-94A5-3A0D70F78CA1}"/>
              </a:ext>
            </a:extLst>
          </p:cNvPr>
          <p:cNvSpPr>
            <a:spLocks noGrp="1"/>
          </p:cNvSpPr>
          <p:nvPr>
            <p:ph type="title"/>
          </p:nvPr>
        </p:nvSpPr>
        <p:spPr/>
        <p:txBody>
          <a:bodyPr/>
          <a:lstStyle/>
          <a:p>
            <a:r>
              <a:rPr lang="da-DK" dirty="0"/>
              <a:t>Formål MUS</a:t>
            </a:r>
          </a:p>
        </p:txBody>
      </p:sp>
      <p:sp>
        <p:nvSpPr>
          <p:cNvPr id="7" name="Pladsholder til indhold 6">
            <a:extLst>
              <a:ext uri="{FF2B5EF4-FFF2-40B4-BE49-F238E27FC236}">
                <a16:creationId xmlns:a16="http://schemas.microsoft.com/office/drawing/2014/main" id="{541B5E63-E871-479D-BFC0-E9C4BA552AF4}"/>
              </a:ext>
            </a:extLst>
          </p:cNvPr>
          <p:cNvSpPr>
            <a:spLocks noGrp="1"/>
          </p:cNvSpPr>
          <p:nvPr>
            <p:ph idx="1"/>
          </p:nvPr>
        </p:nvSpPr>
        <p:spPr/>
        <p:txBody>
          <a:bodyPr>
            <a:normAutofit fontScale="40000" lnSpcReduction="20000"/>
          </a:bodyPr>
          <a:lstStyle/>
          <a:p>
            <a:pPr marL="0" indent="0">
              <a:buNone/>
            </a:pPr>
            <a:r>
              <a:rPr lang="da-DK" dirty="0">
                <a:latin typeface="Trebuchet MS" panose="020B0603020202020204" pitchFamily="34" charset="0"/>
              </a:rPr>
              <a:t>Vi tror på det vigtige i, at hver enkelt medarbejder identificerer sig med sine mål og kender sit bidrag til forretningsudviklingen – og hermed ser sin egen udvikling i sammenhæng med virksomhedens udvikling.</a:t>
            </a:r>
          </a:p>
          <a:p>
            <a:pPr marL="0" indent="0">
              <a:buNone/>
            </a:pPr>
            <a:r>
              <a:rPr lang="da-DK" dirty="0">
                <a:latin typeface="Trebuchet MS" panose="020B0603020202020204" pitchFamily="34" charset="0"/>
              </a:rPr>
              <a:t>Vi tror på vigtigheden i at skabe et udviklende og inspirerende miljø, hvor der er fokus på de faglige, personlige og sociale kompetencer til gavn for medarbejdere, kunder og virksomheden.</a:t>
            </a:r>
          </a:p>
          <a:p>
            <a:pPr marL="0" indent="0">
              <a:buNone/>
            </a:pPr>
            <a:r>
              <a:rPr lang="da-DK" dirty="0">
                <a:latin typeface="Trebuchet MS" panose="020B0603020202020204" pitchFamily="34" charset="0"/>
              </a:rPr>
              <a:t>Vores MUS indeholder derfor en klar linje fra vores:</a:t>
            </a:r>
          </a:p>
          <a:p>
            <a:r>
              <a:rPr lang="da-DK" dirty="0">
                <a:latin typeface="Trebuchet MS" panose="020B0603020202020204" pitchFamily="34" charset="0"/>
              </a:rPr>
              <a:t>STRATEGI =&gt; </a:t>
            </a:r>
          </a:p>
          <a:p>
            <a:r>
              <a:rPr lang="da-DK" dirty="0">
                <a:latin typeface="Trebuchet MS" panose="020B0603020202020204" pitchFamily="34" charset="0"/>
              </a:rPr>
              <a:t>TIL HVER AFDELINGS MÅL =&gt; </a:t>
            </a:r>
          </a:p>
          <a:p>
            <a:r>
              <a:rPr lang="da-DK" dirty="0">
                <a:latin typeface="Trebuchet MS" panose="020B0603020202020204" pitchFamily="34" charset="0"/>
              </a:rPr>
              <a:t>TIL MEDARBEJDERENS PERSONLIGE UDVIKLINGSMÅL </a:t>
            </a:r>
          </a:p>
          <a:p>
            <a:pPr marL="0" indent="0">
              <a:buNone/>
            </a:pPr>
            <a:r>
              <a:rPr lang="da-DK" dirty="0">
                <a:latin typeface="Trebuchet MS" panose="020B0603020202020204" pitchFamily="34" charset="0"/>
              </a:rPr>
              <a:t>Alle medarbejdere får ved årets start en samtale med sin nærmeste leder, hvor den forgangne års </a:t>
            </a:r>
            <a:r>
              <a:rPr lang="da-DK" b="1" dirty="0">
                <a:latin typeface="Trebuchet MS" panose="020B0603020202020204" pitchFamily="34" charset="0"/>
              </a:rPr>
              <a:t>udviklingsplan</a:t>
            </a:r>
            <a:r>
              <a:rPr lang="da-DK" dirty="0">
                <a:latin typeface="Trebuchet MS" panose="020B0603020202020204" pitchFamily="34" charset="0"/>
              </a:rPr>
              <a:t> bliver gennemgået og evalueret, hvor det kommende års mål gennemgås, og hvor de nødvendige værktøjer og forudsætninger aftales.</a:t>
            </a:r>
          </a:p>
          <a:p>
            <a:pPr marL="0" indent="0">
              <a:buNone/>
            </a:pPr>
            <a:r>
              <a:rPr lang="da-DK" dirty="0">
                <a:latin typeface="Trebuchet MS" panose="020B0603020202020204" pitchFamily="34" charset="0"/>
              </a:rPr>
              <a:t>Leder-MUS afvikles i december måned, så alle ledere er klar til at holde samtaler med medarbejderne ved årets start.</a:t>
            </a:r>
            <a:br>
              <a:rPr lang="da-DK" dirty="0">
                <a:latin typeface="Trebuchet MS" panose="020B0603020202020204" pitchFamily="34" charset="0"/>
              </a:rPr>
            </a:br>
            <a:endParaRPr lang="da-DK" dirty="0">
              <a:latin typeface="Trebuchet MS" panose="020B0603020202020204" pitchFamily="34" charset="0"/>
            </a:endParaRPr>
          </a:p>
          <a:p>
            <a:pPr marL="0" indent="0">
              <a:buNone/>
            </a:pPr>
            <a:r>
              <a:rPr lang="da-DK" dirty="0">
                <a:solidFill>
                  <a:srgbClr val="FF0000"/>
                </a:solidFill>
                <a:latin typeface="Trebuchet MS" panose="020B0603020202020204" pitchFamily="34" charset="0"/>
              </a:rPr>
              <a:t>DEN ÅRLIGE MUS INDEHOLDER:</a:t>
            </a:r>
          </a:p>
          <a:p>
            <a:pPr marL="171450" indent="-171450"/>
            <a:r>
              <a:rPr lang="da-DK" dirty="0">
                <a:latin typeface="Trebuchet MS" panose="020B0603020202020204" pitchFamily="34" charset="0"/>
              </a:rPr>
              <a:t>En evaluering af medarbejderens udvikling med udgangspunkt i det forgangne års mål og en vurdering af medarbejderens bidrag til vores værdisæt</a:t>
            </a:r>
          </a:p>
          <a:p>
            <a:pPr marL="171450" indent="-171450"/>
            <a:r>
              <a:rPr lang="da-DK" dirty="0">
                <a:latin typeface="Trebuchet MS" panose="020B0603020202020204" pitchFamily="34" charset="0"/>
              </a:rPr>
              <a:t>En gennemgang af og aftale om medarbejderens personlige mål for det kommende år</a:t>
            </a:r>
          </a:p>
          <a:p>
            <a:pPr marL="171450" indent="-171450"/>
            <a:r>
              <a:rPr lang="da-DK" dirty="0">
                <a:latin typeface="Trebuchet MS" panose="020B0603020202020204" pitchFamily="34" charset="0"/>
              </a:rPr>
              <a:t>En synliggørelse af sammenhæng mellem strategiske indsatsområder og personlige </a:t>
            </a:r>
            <a:r>
              <a:rPr lang="da-DK" b="1" dirty="0">
                <a:latin typeface="Trebuchet MS" panose="020B0603020202020204" pitchFamily="34" charset="0"/>
              </a:rPr>
              <a:t>udviklingsmål</a:t>
            </a:r>
            <a:endParaRPr lang="da-DK" dirty="0">
              <a:latin typeface="Trebuchet MS" panose="020B0603020202020204" pitchFamily="34" charset="0"/>
            </a:endParaRPr>
          </a:p>
          <a:p>
            <a:pPr marL="171450" indent="-171450"/>
            <a:r>
              <a:rPr lang="da-DK" dirty="0">
                <a:latin typeface="Trebuchet MS" panose="020B0603020202020204" pitchFamily="34" charset="0"/>
              </a:rPr>
              <a:t>Afklaring af medarbejdernes kompetencer og evt. udviklingsbehov for at kunne nå de aftalte mål</a:t>
            </a:r>
          </a:p>
          <a:p>
            <a:pPr marL="171450" indent="-171450"/>
            <a:r>
              <a:rPr lang="da-DK" dirty="0">
                <a:latin typeface="Trebuchet MS" panose="020B0603020202020204" pitchFamily="34" charset="0"/>
              </a:rPr>
              <a:t>Dialog om udviklingen i det aktuelle job og kommende karrieremuligheder </a:t>
            </a:r>
          </a:p>
          <a:p>
            <a:pPr marL="0" indent="0">
              <a:buNone/>
            </a:pPr>
            <a:r>
              <a:rPr lang="da-DK" dirty="0">
                <a:latin typeface="Trebuchet MS" panose="020B0603020202020204" pitchFamily="34" charset="0"/>
              </a:rPr>
              <a:t>Hermed vurderer vi alle ansatte på, hvad de har nået (vores mål), og hvordan målene er nået (vores værdisæt).</a:t>
            </a:r>
          </a:p>
          <a:p>
            <a:endParaRPr lang="da-DK" dirty="0"/>
          </a:p>
        </p:txBody>
      </p:sp>
    </p:spTree>
    <p:extLst>
      <p:ext uri="{BB962C8B-B14F-4D97-AF65-F5344CB8AC3E}">
        <p14:creationId xmlns:p14="http://schemas.microsoft.com/office/powerpoint/2010/main" val="93447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531" y="1052512"/>
            <a:ext cx="862965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91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838200" y="1502688"/>
            <a:ext cx="9965788" cy="4801314"/>
          </a:xfrm>
          <a:prstGeom prst="rect">
            <a:avLst/>
          </a:prstGeom>
          <a:noFill/>
        </p:spPr>
        <p:txBody>
          <a:bodyPr wrap="square" rtlCol="0">
            <a:spAutoFit/>
          </a:bodyPr>
          <a:lstStyle/>
          <a:p>
            <a:r>
              <a:rPr lang="da-DK" dirty="0"/>
              <a:t>24. okt. 2014		Ledermøde – information/dialog</a:t>
            </a:r>
          </a:p>
          <a:p>
            <a:endParaRPr lang="da-DK" dirty="0"/>
          </a:p>
          <a:p>
            <a:r>
              <a:rPr lang="da-DK" dirty="0"/>
              <a:t>5.-21 nov. 2014		Afdelingsmøder – drøftelse af afdelingsmål</a:t>
            </a:r>
          </a:p>
          <a:p>
            <a:r>
              <a:rPr lang="da-DK" dirty="0"/>
              <a:t>			Her drøfter leder og medarbejder de overordnede strategiske mål i 				handlingsplanen for 2015 </a:t>
            </a:r>
          </a:p>
          <a:p>
            <a:r>
              <a:rPr lang="da-DK" dirty="0"/>
              <a:t>			Hvilke punkter i HP 2015 er relevant at arbejde med i vores afdeling?</a:t>
            </a:r>
          </a:p>
          <a:p>
            <a:r>
              <a:rPr lang="da-DK" dirty="0"/>
              <a:t>			Hvordan kan medarbejderne være med til at klæde lederne på til Leder-			MUS?</a:t>
            </a:r>
          </a:p>
          <a:p>
            <a:r>
              <a:rPr lang="da-DK" dirty="0"/>
              <a:t>			Vi taler om udviklingsmål (hvad kan vi som afdeling gøre for at støtte op om 			handlingsplanen for 2015?</a:t>
            </a:r>
          </a:p>
          <a:p>
            <a:r>
              <a:rPr lang="da-DK" dirty="0"/>
              <a:t>			Der kommer forslag på bordet</a:t>
            </a:r>
          </a:p>
          <a:p>
            <a:r>
              <a:rPr lang="da-DK" dirty="0"/>
              <a:t>			Vi taler ikke om salgsmål</a:t>
            </a:r>
          </a:p>
          <a:p>
            <a:endParaRPr lang="da-DK" dirty="0"/>
          </a:p>
          <a:p>
            <a:r>
              <a:rPr lang="da-DK" dirty="0"/>
              <a:t>24. nov. til 31. dec. 2014	Leder-MUS og drøftelse om forslag til de afdelingsmål, der er blevet drøftet 			på afdelingsmøde i perioden 5.-21. november</a:t>
            </a:r>
          </a:p>
          <a:p>
            <a:r>
              <a:rPr lang="da-DK" dirty="0"/>
              <a:t>			Leder og direktion færdigdefinerer afdelingsmålene </a:t>
            </a:r>
          </a:p>
          <a:p>
            <a:endParaRPr lang="da-DK" dirty="0"/>
          </a:p>
        </p:txBody>
      </p:sp>
      <p:sp>
        <p:nvSpPr>
          <p:cNvPr id="4" name="Titel 3">
            <a:extLst>
              <a:ext uri="{FF2B5EF4-FFF2-40B4-BE49-F238E27FC236}">
                <a16:creationId xmlns:a16="http://schemas.microsoft.com/office/drawing/2014/main" id="{A24FA529-B576-407C-A320-3CEF373698C1}"/>
              </a:ext>
            </a:extLst>
          </p:cNvPr>
          <p:cNvSpPr>
            <a:spLocks noGrp="1"/>
          </p:cNvSpPr>
          <p:nvPr>
            <p:ph type="title"/>
          </p:nvPr>
        </p:nvSpPr>
        <p:spPr/>
        <p:txBody>
          <a:bodyPr/>
          <a:lstStyle/>
          <a:p>
            <a:r>
              <a:rPr lang="da-DK" dirty="0"/>
              <a:t>Tidsplan</a:t>
            </a:r>
          </a:p>
        </p:txBody>
      </p:sp>
    </p:spTree>
    <p:extLst>
      <p:ext uri="{BB962C8B-B14F-4D97-AF65-F5344CB8AC3E}">
        <p14:creationId xmlns:p14="http://schemas.microsoft.com/office/powerpoint/2010/main" val="264294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010026" y="1414562"/>
            <a:ext cx="10061247" cy="4247317"/>
          </a:xfrm>
          <a:prstGeom prst="rect">
            <a:avLst/>
          </a:prstGeom>
          <a:noFill/>
        </p:spPr>
        <p:txBody>
          <a:bodyPr wrap="square" rtlCol="0">
            <a:spAutoFit/>
          </a:bodyPr>
          <a:lstStyle/>
          <a:p>
            <a:r>
              <a:rPr lang="da-DK" dirty="0"/>
              <a:t>December 2014/</a:t>
            </a:r>
          </a:p>
          <a:p>
            <a:r>
              <a:rPr lang="da-DK" dirty="0"/>
              <a:t>Januar 2015		Afdelingsmål afleveres successivt til HR, som indtaster dem i 				Læringsportalen inden lederne holder medarbejder-MUS</a:t>
            </a:r>
          </a:p>
          <a:p>
            <a:endParaRPr lang="da-DK" dirty="0"/>
          </a:p>
          <a:p>
            <a:r>
              <a:rPr lang="da-DK" dirty="0"/>
              <a:t>Januar/februar 2015	Medarbejder-MUS og udviklingsplan for 2015</a:t>
            </a:r>
          </a:p>
          <a:p>
            <a:r>
              <a:rPr lang="da-DK" dirty="0"/>
              <a:t>			Inden medarbejder-MUS informerer lederen medarbejderne om de endeligt 			fastlagte afdelingsmål og beder medarbejderne om at tænke over, hvor og 			hvordan han/hun specielt kan bidrage til at nå afdelingens mål (det kommer 			også som et naturligt flow i MUS-forberedelsen)</a:t>
            </a:r>
          </a:p>
          <a:p>
            <a:r>
              <a:rPr lang="da-DK" dirty="0"/>
              <a:t>			Det er muligt for alle i den enkelte afdeling at se afdelingsmålene i 				Læringsportalen</a:t>
            </a:r>
          </a:p>
          <a:p>
            <a:endParaRPr lang="da-DK" dirty="0"/>
          </a:p>
          <a:p>
            <a:endParaRPr lang="da-DK" dirty="0"/>
          </a:p>
          <a:p>
            <a:endParaRPr lang="da-DK" dirty="0"/>
          </a:p>
          <a:p>
            <a:endParaRPr lang="da-DK" dirty="0"/>
          </a:p>
        </p:txBody>
      </p:sp>
      <p:sp>
        <p:nvSpPr>
          <p:cNvPr id="4" name="Titel 3">
            <a:extLst>
              <a:ext uri="{FF2B5EF4-FFF2-40B4-BE49-F238E27FC236}">
                <a16:creationId xmlns:a16="http://schemas.microsoft.com/office/drawing/2014/main" id="{93324A4E-4E93-4D73-BDC8-1D2399DACD91}"/>
              </a:ext>
            </a:extLst>
          </p:cNvPr>
          <p:cNvSpPr>
            <a:spLocks noGrp="1"/>
          </p:cNvSpPr>
          <p:nvPr>
            <p:ph type="title"/>
          </p:nvPr>
        </p:nvSpPr>
        <p:spPr/>
        <p:txBody>
          <a:bodyPr/>
          <a:lstStyle/>
          <a:p>
            <a:r>
              <a:rPr lang="da-DK" dirty="0"/>
              <a:t>Tidsplan fortsat</a:t>
            </a:r>
          </a:p>
        </p:txBody>
      </p:sp>
    </p:spTree>
    <p:extLst>
      <p:ext uri="{BB962C8B-B14F-4D97-AF65-F5344CB8AC3E}">
        <p14:creationId xmlns:p14="http://schemas.microsoft.com/office/powerpoint/2010/main" val="155785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75187" y="487624"/>
            <a:ext cx="8568952" cy="6124754"/>
          </a:xfrm>
          <a:prstGeom prst="rect">
            <a:avLst/>
          </a:prstGeom>
          <a:noFill/>
        </p:spPr>
        <p:txBody>
          <a:bodyPr wrap="square" rtlCol="0">
            <a:spAutoFit/>
          </a:bodyPr>
          <a:lstStyle/>
          <a:p>
            <a:r>
              <a:rPr lang="da-DK" sz="2000" dirty="0"/>
              <a:t>Det nye vurderingsskema og udviklingsplan indeholder 4 hovedpunkter:</a:t>
            </a:r>
          </a:p>
          <a:p>
            <a:r>
              <a:rPr lang="da-DK" sz="1600" u="sng" dirty="0"/>
              <a:t>Punkt 1</a:t>
            </a:r>
            <a:r>
              <a:rPr lang="da-DK" sz="1600" dirty="0"/>
              <a:t>:</a:t>
            </a:r>
            <a:endParaRPr lang="da-DK" sz="1600" u="sng" dirty="0"/>
          </a:p>
          <a:p>
            <a:r>
              <a:rPr lang="da-DK" sz="1600" dirty="0"/>
              <a:t>Status efter det forgangne år</a:t>
            </a:r>
          </a:p>
          <a:p>
            <a:r>
              <a:rPr lang="da-DK" sz="1600" dirty="0"/>
              <a:t>Opfølgning på indfrielsen af mål</a:t>
            </a:r>
          </a:p>
          <a:p>
            <a:r>
              <a:rPr lang="da-DK" sz="1600" dirty="0"/>
              <a:t>Resultatopnåelse</a:t>
            </a:r>
          </a:p>
          <a:p>
            <a:r>
              <a:rPr lang="da-DK" sz="1600" dirty="0"/>
              <a:t>Opfølgning på efterlevelsen af vores værdisæt</a:t>
            </a:r>
          </a:p>
          <a:p>
            <a:r>
              <a:rPr lang="da-DK" sz="1600" dirty="0"/>
              <a:t>Samlet vurdering af året, der er gået </a:t>
            </a:r>
          </a:p>
          <a:p>
            <a:endParaRPr lang="da-DK" sz="1600" dirty="0"/>
          </a:p>
          <a:p>
            <a:r>
              <a:rPr lang="da-DK" sz="1600" u="sng" dirty="0"/>
              <a:t>Punkt 2</a:t>
            </a:r>
            <a:r>
              <a:rPr lang="da-DK" sz="1600" dirty="0"/>
              <a:t>:</a:t>
            </a:r>
          </a:p>
          <a:p>
            <a:r>
              <a:rPr lang="da-DK" sz="1600" dirty="0"/>
              <a:t>Planlægning for det næste år</a:t>
            </a:r>
          </a:p>
          <a:p>
            <a:r>
              <a:rPr lang="da-DK" sz="1600" dirty="0"/>
              <a:t>Strategi og indsatsområder for 2015  </a:t>
            </a:r>
          </a:p>
          <a:p>
            <a:r>
              <a:rPr lang="da-DK" sz="1600" dirty="0"/>
              <a:t>Afdelingens mål for 2015 holdt op imod punkterne i handlingsplanen </a:t>
            </a:r>
          </a:p>
          <a:p>
            <a:r>
              <a:rPr lang="da-DK" sz="1600" dirty="0"/>
              <a:t>Næste års personlige mål holdt op imod afdelingsmålene</a:t>
            </a:r>
          </a:p>
          <a:p>
            <a:r>
              <a:rPr lang="da-DK" sz="1600" dirty="0"/>
              <a:t>Fokusområder i forhold til adfærd og værdier</a:t>
            </a:r>
          </a:p>
          <a:p>
            <a:r>
              <a:rPr lang="da-DK" sz="1600" dirty="0"/>
              <a:t>Eventuelle og nødvendige trænings- og udviklingsbehov for at nå årets mål</a:t>
            </a:r>
          </a:p>
          <a:p>
            <a:endParaRPr lang="da-DK" sz="1600" dirty="0"/>
          </a:p>
          <a:p>
            <a:r>
              <a:rPr lang="da-DK" sz="1600" u="sng" dirty="0"/>
              <a:t>Punkt 3</a:t>
            </a:r>
            <a:r>
              <a:rPr lang="da-DK" sz="1600" dirty="0"/>
              <a:t>:</a:t>
            </a:r>
          </a:p>
          <a:p>
            <a:r>
              <a:rPr lang="da-DK" sz="1600" dirty="0"/>
              <a:t>Evaluering af leder/medarbejderrelationen/kollegiale samarbejdsrelationer, jobtilfredshed og motivation, </a:t>
            </a:r>
            <a:r>
              <a:rPr lang="da-DK" sz="1600" dirty="0" err="1"/>
              <a:t>work</a:t>
            </a:r>
            <a:r>
              <a:rPr lang="da-DK" sz="1600" dirty="0"/>
              <a:t>-life-balance m.m.</a:t>
            </a:r>
          </a:p>
          <a:p>
            <a:endParaRPr lang="da-DK" sz="1600" u="sng" dirty="0"/>
          </a:p>
          <a:p>
            <a:r>
              <a:rPr lang="da-DK" sz="1600" u="sng" dirty="0"/>
              <a:t>Punkt 4</a:t>
            </a:r>
            <a:r>
              <a:rPr lang="da-DK" sz="1600" dirty="0"/>
              <a:t>:</a:t>
            </a:r>
          </a:p>
          <a:p>
            <a:r>
              <a:rPr lang="da-DK" sz="1600" dirty="0"/>
              <a:t>Særlige forhold, fx fremadrettede karrieremuligheder</a:t>
            </a:r>
          </a:p>
          <a:p>
            <a:endParaRPr lang="da-DK" dirty="0"/>
          </a:p>
          <a:p>
            <a:endParaRPr lang="da-DK" dirty="0"/>
          </a:p>
        </p:txBody>
      </p:sp>
    </p:spTree>
    <p:extLst>
      <p:ext uri="{BB962C8B-B14F-4D97-AF65-F5344CB8AC3E}">
        <p14:creationId xmlns:p14="http://schemas.microsoft.com/office/powerpoint/2010/main" val="241799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additive="base">
                                        <p:cTn id="3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 calcmode="lin" valueType="num">
                                      <p:cBhvr additive="base">
                                        <p:cTn id="4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anim calcmode="lin" valueType="num">
                                      <p:cBhvr additive="base">
                                        <p:cTn id="4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3" end="13"/>
                                            </p:txEl>
                                          </p:spTgt>
                                        </p:tgtEl>
                                        <p:attrNameLst>
                                          <p:attrName>style.visibility</p:attrName>
                                        </p:attrNameLst>
                                      </p:cBhvr>
                                      <p:to>
                                        <p:strVal val="visible"/>
                                      </p:to>
                                    </p:set>
                                    <p:anim calcmode="lin" valueType="num">
                                      <p:cBhvr additive="base">
                                        <p:cTn id="5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anim calcmode="lin" valueType="num">
                                      <p:cBhvr additive="base">
                                        <p:cTn id="5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
                                            <p:txEl>
                                              <p:pRg st="16" end="16"/>
                                            </p:txEl>
                                          </p:spTgt>
                                        </p:tgtEl>
                                        <p:attrNameLst>
                                          <p:attrName>style.visibility</p:attrName>
                                        </p:attrNameLst>
                                      </p:cBhvr>
                                      <p:to>
                                        <p:strVal val="visible"/>
                                      </p:to>
                                    </p:set>
                                    <p:anim calcmode="lin" valueType="num">
                                      <p:cBhvr additive="base">
                                        <p:cTn id="63"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
                                            <p:txEl>
                                              <p:pRg st="17" end="17"/>
                                            </p:txEl>
                                          </p:spTgt>
                                        </p:tgtEl>
                                        <p:attrNameLst>
                                          <p:attrName>style.visibility</p:attrName>
                                        </p:attrNameLst>
                                      </p:cBhvr>
                                      <p:to>
                                        <p:strVal val="visible"/>
                                      </p:to>
                                    </p:set>
                                    <p:anim calcmode="lin" valueType="num">
                                      <p:cBhvr additive="base">
                                        <p:cTn id="67"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9" end="19"/>
                                            </p:txEl>
                                          </p:spTgt>
                                        </p:tgtEl>
                                        <p:attrNameLst>
                                          <p:attrName>style.visibility</p:attrName>
                                        </p:attrNameLst>
                                      </p:cBhvr>
                                      <p:to>
                                        <p:strVal val="visible"/>
                                      </p:to>
                                    </p:set>
                                    <p:anim calcmode="lin" valueType="num">
                                      <p:cBhvr additive="base">
                                        <p:cTn id="73"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9" end="19"/>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
                                            <p:txEl>
                                              <p:pRg st="20" end="20"/>
                                            </p:txEl>
                                          </p:spTgt>
                                        </p:tgtEl>
                                        <p:attrNameLst>
                                          <p:attrName>style.visibility</p:attrName>
                                        </p:attrNameLst>
                                      </p:cBhvr>
                                      <p:to>
                                        <p:strVal val="visible"/>
                                      </p:to>
                                    </p:set>
                                    <p:anim calcmode="lin" valueType="num">
                                      <p:cBhvr additive="base">
                                        <p:cTn id="77"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87532" y="1347751"/>
            <a:ext cx="8712968" cy="276999"/>
          </a:xfrm>
          <a:prstGeom prst="rect">
            <a:avLst/>
          </a:prstGeom>
          <a:noFill/>
        </p:spPr>
        <p:txBody>
          <a:bodyPr wrap="square" rtlCol="0">
            <a:spAutoFit/>
          </a:bodyPr>
          <a:lstStyle/>
          <a:p>
            <a:r>
              <a:rPr lang="da-DK" sz="1200" dirty="0">
                <a:latin typeface="Trebuchet MS" panose="020B0603020202020204" pitchFamily="34" charset="0"/>
              </a:rPr>
              <a:t>Ud fra ovenstående notater omhandlende forrige års udviklingsmål, anvendes følgende score til at vurdere årets resultater: </a:t>
            </a:r>
          </a:p>
        </p:txBody>
      </p:sp>
      <p:graphicFrame>
        <p:nvGraphicFramePr>
          <p:cNvPr id="3" name="Table 2"/>
          <p:cNvGraphicFramePr>
            <a:graphicFrameLocks noGrp="1"/>
          </p:cNvGraphicFramePr>
          <p:nvPr>
            <p:extLst>
              <p:ext uri="{D42A27DB-BD31-4B8C-83A1-F6EECF244321}">
                <p14:modId xmlns:p14="http://schemas.microsoft.com/office/powerpoint/2010/main" val="3482135332"/>
              </p:ext>
            </p:extLst>
          </p:nvPr>
        </p:nvGraphicFramePr>
        <p:xfrm>
          <a:off x="1748343" y="1769773"/>
          <a:ext cx="7488832" cy="3671401"/>
        </p:xfrm>
        <a:graphic>
          <a:graphicData uri="http://schemas.openxmlformats.org/drawingml/2006/table">
            <a:tbl>
              <a:tblPr firstRow="1" bandRow="1">
                <a:tableStyleId>{5C22544A-7EE6-4342-B048-85BDC9FD1C3A}</a:tableStyleId>
              </a:tblPr>
              <a:tblGrid>
                <a:gridCol w="3528392">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tblGrid>
              <a:tr h="457295">
                <a:tc>
                  <a:txBody>
                    <a:bodyPr/>
                    <a:lstStyle/>
                    <a:p>
                      <a:r>
                        <a:rPr lang="da-DK" sz="1600" b="0" dirty="0">
                          <a:solidFill>
                            <a:schemeClr val="bg1"/>
                          </a:solidFill>
                          <a:latin typeface="Trebuchet MS" panose="020B0603020202020204" pitchFamily="34" charset="0"/>
                        </a:rPr>
                        <a:t>5   EKSTRAORDINÆR</a:t>
                      </a:r>
                    </a:p>
                  </a:txBody>
                  <a:tcPr>
                    <a:solidFill>
                      <a:srgbClr val="C00000"/>
                    </a:solidFill>
                  </a:tcPr>
                </a:tc>
                <a:tc>
                  <a:txBody>
                    <a:bodyPr/>
                    <a:lstStyle/>
                    <a:p>
                      <a:r>
                        <a:rPr lang="da-DK" sz="1100" b="0" dirty="0">
                          <a:solidFill>
                            <a:schemeClr val="tx1"/>
                          </a:solidFill>
                          <a:latin typeface="Trebuchet MS" panose="020B0603020202020204" pitchFamily="34" charset="0"/>
                        </a:rPr>
                        <a:t>Ekstraordinær performance – medarbejderen har leveret mere end forventet</a:t>
                      </a:r>
                    </a:p>
                  </a:txBody>
                  <a:tcPr>
                    <a:solidFill>
                      <a:schemeClr val="bg1">
                        <a:lumMod val="85000"/>
                      </a:schemeClr>
                    </a:solidFill>
                  </a:tcPr>
                </a:tc>
                <a:extLst>
                  <a:ext uri="{0D108BD9-81ED-4DB2-BD59-A6C34878D82A}">
                    <a16:rowId xmlns:a16="http://schemas.microsoft.com/office/drawing/2014/main" val="10000"/>
                  </a:ext>
                </a:extLst>
              </a:tr>
              <a:tr h="567196">
                <a:tc>
                  <a:txBody>
                    <a:bodyPr/>
                    <a:lstStyle/>
                    <a:p>
                      <a:r>
                        <a:rPr lang="da-DK" sz="1600" dirty="0">
                          <a:solidFill>
                            <a:schemeClr val="bg1"/>
                          </a:solidFill>
                          <a:latin typeface="Trebuchet MS" panose="020B0603020202020204" pitchFamily="34" charset="0"/>
                        </a:rPr>
                        <a:t>4  MEGET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Meget højt niveau. Medarbejderen performer bedre end de fleste og leverer ofte mere end forventet eller aftalt.</a:t>
                      </a:r>
                    </a:p>
                  </a:txBody>
                  <a:tcPr>
                    <a:solidFill>
                      <a:schemeClr val="bg1">
                        <a:lumMod val="85000"/>
                      </a:schemeClr>
                    </a:solidFill>
                  </a:tcPr>
                </a:tc>
                <a:extLst>
                  <a:ext uri="{0D108BD9-81ED-4DB2-BD59-A6C34878D82A}">
                    <a16:rowId xmlns:a16="http://schemas.microsoft.com/office/drawing/2014/main" val="10001"/>
                  </a:ext>
                </a:extLst>
              </a:tr>
              <a:tr h="863830">
                <a:tc>
                  <a:txBody>
                    <a:bodyPr/>
                    <a:lstStyle/>
                    <a:p>
                      <a:r>
                        <a:rPr lang="da-DK" sz="1600" dirty="0">
                          <a:solidFill>
                            <a:schemeClr val="bg1"/>
                          </a:solidFill>
                          <a:latin typeface="Trebuchet MS" panose="020B0603020202020204" pitchFamily="34" charset="0"/>
                        </a:rPr>
                        <a:t>3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Godt niveau. Der leveres som forventet og aftalt. </a:t>
                      </a:r>
                    </a:p>
                    <a:p>
                      <a:r>
                        <a:rPr lang="da-DK" sz="1100" b="0" dirty="0">
                          <a:solidFill>
                            <a:schemeClr val="tx1"/>
                          </a:solidFill>
                          <a:latin typeface="Trebuchet MS" panose="020B0603020202020204" pitchFamily="34" charset="0"/>
                        </a:rPr>
                        <a:t>Det skal her nævnes, at scoren ”tilfredsstillende” fuldstændig lever op til virksomhedens krav om resultatopnåelse</a:t>
                      </a:r>
                    </a:p>
                  </a:txBody>
                  <a:tcPr>
                    <a:solidFill>
                      <a:schemeClr val="bg1">
                        <a:lumMod val="85000"/>
                      </a:schemeClr>
                    </a:solidFill>
                  </a:tcPr>
                </a:tc>
                <a:extLst>
                  <a:ext uri="{0D108BD9-81ED-4DB2-BD59-A6C34878D82A}">
                    <a16:rowId xmlns:a16="http://schemas.microsoft.com/office/drawing/2014/main" val="10002"/>
                  </a:ext>
                </a:extLst>
              </a:tr>
              <a:tr h="567196">
                <a:tc>
                  <a:txBody>
                    <a:bodyPr/>
                    <a:lstStyle/>
                    <a:p>
                      <a:r>
                        <a:rPr lang="da-DK" sz="1600" dirty="0">
                          <a:solidFill>
                            <a:schemeClr val="bg1"/>
                          </a:solidFill>
                          <a:latin typeface="Trebuchet MS" panose="020B0603020202020204" pitchFamily="34" charset="0"/>
                        </a:rPr>
                        <a:t>2  NOGENLUNDE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Knapt tilfredsstillende niveau. Der leveres ofte med forsinkelser og ikke altid i den aftalte kvalitet. Opfølgning aftales.</a:t>
                      </a:r>
                    </a:p>
                  </a:txBody>
                  <a:tcPr>
                    <a:solidFill>
                      <a:schemeClr val="bg1">
                        <a:lumMod val="85000"/>
                      </a:schemeClr>
                    </a:solidFill>
                  </a:tcPr>
                </a:tc>
                <a:extLst>
                  <a:ext uri="{0D108BD9-81ED-4DB2-BD59-A6C34878D82A}">
                    <a16:rowId xmlns:a16="http://schemas.microsoft.com/office/drawing/2014/main" val="10003"/>
                  </a:ext>
                </a:extLst>
              </a:tr>
              <a:tr h="567196">
                <a:tc>
                  <a:txBody>
                    <a:bodyPr/>
                    <a:lstStyle/>
                    <a:p>
                      <a:r>
                        <a:rPr lang="da-DK" sz="1600" dirty="0">
                          <a:solidFill>
                            <a:schemeClr val="bg1"/>
                          </a:solidFill>
                          <a:latin typeface="Trebuchet MS" panose="020B0603020202020204" pitchFamily="34" charset="0"/>
                        </a:rPr>
                        <a:t>1  IKKE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Skal forbedres. Medarbejderen leverer ikke det aftalte. Forbedring skal ske inden for 3 måneder. Opfølgning aftales.</a:t>
                      </a:r>
                    </a:p>
                  </a:txBody>
                  <a:tcPr>
                    <a:solidFill>
                      <a:schemeClr val="bg1">
                        <a:lumMod val="85000"/>
                      </a:schemeClr>
                    </a:solidFill>
                  </a:tcPr>
                </a:tc>
                <a:extLst>
                  <a:ext uri="{0D108BD9-81ED-4DB2-BD59-A6C34878D82A}">
                    <a16:rowId xmlns:a16="http://schemas.microsoft.com/office/drawing/2014/main" val="10004"/>
                  </a:ext>
                </a:extLst>
              </a:tr>
              <a:tr h="567196">
                <a:tc>
                  <a:txBody>
                    <a:bodyPr/>
                    <a:lstStyle/>
                    <a:p>
                      <a:r>
                        <a:rPr lang="da-DK" sz="1600" dirty="0">
                          <a:solidFill>
                            <a:schemeClr val="bg1"/>
                          </a:solidFill>
                          <a:latin typeface="Trebuchet MS" panose="020B0603020202020204" pitchFamily="34" charset="0"/>
                        </a:rPr>
                        <a:t>-</a:t>
                      </a:r>
                      <a:r>
                        <a:rPr lang="da-DK" sz="1600" baseline="0" dirty="0">
                          <a:solidFill>
                            <a:schemeClr val="bg1"/>
                          </a:solidFill>
                          <a:latin typeface="Trebuchet MS" panose="020B0603020202020204" pitchFamily="34" charset="0"/>
                        </a:rPr>
                        <a:t> </a:t>
                      </a:r>
                      <a:r>
                        <a:rPr lang="da-DK" sz="1600" dirty="0">
                          <a:solidFill>
                            <a:schemeClr val="bg1"/>
                          </a:solidFill>
                          <a:latin typeface="Trebuchet MS" panose="020B0603020202020204" pitchFamily="34" charset="0"/>
                        </a:rPr>
                        <a:t>IKKE RELEVANT</a:t>
                      </a:r>
                    </a:p>
                  </a:txBody>
                  <a:tcPr>
                    <a:solidFill>
                      <a:srgbClr val="C00000"/>
                    </a:solidFill>
                  </a:tcPr>
                </a:tc>
                <a:tc>
                  <a:txBody>
                    <a:bodyPr/>
                    <a:lstStyle/>
                    <a:p>
                      <a:r>
                        <a:rPr lang="da-DK" sz="1100" b="0" dirty="0">
                          <a:solidFill>
                            <a:schemeClr val="tx1"/>
                          </a:solidFill>
                          <a:latin typeface="Trebuchet MS" panose="020B0603020202020204" pitchFamily="34" charset="0"/>
                        </a:rPr>
                        <a:t>Indfrielsen af et defineret mål er ikke relevant, hvis kursen/opgaveporteføljen har ændret sig i det forgangne år.</a:t>
                      </a:r>
                    </a:p>
                  </a:txBody>
                  <a:tcPr>
                    <a:solidFill>
                      <a:schemeClr val="bg1">
                        <a:lumMod val="85000"/>
                      </a:schemeClr>
                    </a:solidFill>
                  </a:tcPr>
                </a:tc>
                <a:extLst>
                  <a:ext uri="{0D108BD9-81ED-4DB2-BD59-A6C34878D82A}">
                    <a16:rowId xmlns:a16="http://schemas.microsoft.com/office/drawing/2014/main" val="10005"/>
                  </a:ext>
                </a:extLst>
              </a:tr>
            </a:tbl>
          </a:graphicData>
        </a:graphic>
      </p:graphicFrame>
      <p:sp>
        <p:nvSpPr>
          <p:cNvPr id="8" name="TextBox 7"/>
          <p:cNvSpPr txBox="1"/>
          <p:nvPr/>
        </p:nvSpPr>
        <p:spPr>
          <a:xfrm>
            <a:off x="1659401" y="5555573"/>
            <a:ext cx="4392488" cy="461665"/>
          </a:xfrm>
          <a:prstGeom prst="rect">
            <a:avLst/>
          </a:prstGeom>
          <a:noFill/>
        </p:spPr>
        <p:txBody>
          <a:bodyPr wrap="square" rtlCol="0">
            <a:spAutoFit/>
          </a:bodyPr>
          <a:lstStyle/>
          <a:p>
            <a:r>
              <a:rPr lang="da-DK" sz="1200" dirty="0">
                <a:latin typeface="Trebuchet MS" panose="020B0603020202020204" pitchFamily="34" charset="0"/>
              </a:rPr>
              <a:t>Samlet gennemsnitlig vurdering af årets mål/forventninger/resultater (1 – 5) – OK at bruger decimaler</a:t>
            </a:r>
          </a:p>
        </p:txBody>
      </p:sp>
      <p:grpSp>
        <p:nvGrpSpPr>
          <p:cNvPr id="11" name="Group 10"/>
          <p:cNvGrpSpPr/>
          <p:nvPr/>
        </p:nvGrpSpPr>
        <p:grpSpPr>
          <a:xfrm>
            <a:off x="6039151" y="5575897"/>
            <a:ext cx="766687" cy="369332"/>
            <a:chOff x="5181932" y="5445224"/>
            <a:chExt cx="766687" cy="369332"/>
          </a:xfrm>
        </p:grpSpPr>
        <p:sp>
          <p:nvSpPr>
            <p:cNvPr id="9" name="TextBox 8"/>
            <p:cNvSpPr txBox="1"/>
            <p:nvPr/>
          </p:nvSpPr>
          <p:spPr>
            <a:xfrm>
              <a:off x="5181932" y="5445224"/>
              <a:ext cx="758220" cy="369332"/>
            </a:xfrm>
            <a:prstGeom prst="rect">
              <a:avLst/>
            </a:prstGeom>
            <a:noFill/>
            <a:ln>
              <a:solidFill>
                <a:schemeClr val="accent2">
                  <a:lumMod val="60000"/>
                  <a:lumOff val="40000"/>
                </a:schemeClr>
              </a:solidFill>
            </a:ln>
          </p:spPr>
          <p:txBody>
            <a:bodyPr wrap="square" rtlCol="0">
              <a:spAutoFit/>
            </a:bodyPr>
            <a:lstStyle/>
            <a:p>
              <a:endParaRPr lang="da-DK" dirty="0"/>
            </a:p>
          </p:txBody>
        </p:sp>
        <p:sp>
          <p:nvSpPr>
            <p:cNvPr id="10" name="Pentagon 9"/>
            <p:cNvSpPr/>
            <p:nvPr/>
          </p:nvSpPr>
          <p:spPr>
            <a:xfrm>
              <a:off x="5181932" y="5445224"/>
              <a:ext cx="144016" cy="36933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Pentagon 11"/>
            <p:cNvSpPr/>
            <p:nvPr/>
          </p:nvSpPr>
          <p:spPr>
            <a:xfrm flipH="1">
              <a:off x="5804603" y="5445224"/>
              <a:ext cx="144016" cy="36933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4" name="Tekstboks 3"/>
          <p:cNvSpPr txBox="1"/>
          <p:nvPr/>
        </p:nvSpPr>
        <p:spPr>
          <a:xfrm>
            <a:off x="1100271" y="832662"/>
            <a:ext cx="2729914" cy="461665"/>
          </a:xfrm>
          <a:prstGeom prst="rect">
            <a:avLst/>
          </a:prstGeom>
          <a:noFill/>
        </p:spPr>
        <p:txBody>
          <a:bodyPr wrap="none" rtlCol="0">
            <a:spAutoFit/>
          </a:bodyPr>
          <a:lstStyle/>
          <a:p>
            <a:r>
              <a:rPr lang="da-DK" sz="2400" b="1" dirty="0">
                <a:solidFill>
                  <a:srgbClr val="FF0000"/>
                </a:solidFill>
              </a:rPr>
              <a:t>RESULTATOPNÅELSE</a:t>
            </a:r>
          </a:p>
        </p:txBody>
      </p:sp>
    </p:spTree>
    <p:extLst>
      <p:ext uri="{BB962C8B-B14F-4D97-AF65-F5344CB8AC3E}">
        <p14:creationId xmlns:p14="http://schemas.microsoft.com/office/powerpoint/2010/main" val="24688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2399" y="1598632"/>
            <a:ext cx="8352928" cy="584775"/>
          </a:xfrm>
          <a:prstGeom prst="rect">
            <a:avLst/>
          </a:prstGeom>
          <a:noFill/>
        </p:spPr>
        <p:txBody>
          <a:bodyPr wrap="square" rtlCol="0">
            <a:spAutoFit/>
          </a:bodyPr>
          <a:lstStyle/>
          <a:p>
            <a:r>
              <a:rPr lang="da-DK" sz="1600" dirty="0">
                <a:solidFill>
                  <a:srgbClr val="FF0000"/>
                </a:solidFill>
                <a:latin typeface="Trebuchet MS" panose="020B0603020202020204" pitchFamily="34" charset="0"/>
              </a:rPr>
              <a:t>UDDYBENDE KOMMENTARER TIL DEN GENNEMSNITLIGE VURDERING AF ÅRETS MÅL/ FORVENTNINGER/ RESULTATER</a:t>
            </a:r>
            <a:endParaRPr lang="da-DK" sz="1200" dirty="0">
              <a:latin typeface="Trebuchet MS" panose="020B0603020202020204" pitchFamily="34" charset="0"/>
            </a:endParaRPr>
          </a:p>
        </p:txBody>
      </p:sp>
      <p:sp>
        <p:nvSpPr>
          <p:cNvPr id="4" name="TextBox 3"/>
          <p:cNvSpPr txBox="1"/>
          <p:nvPr/>
        </p:nvSpPr>
        <p:spPr>
          <a:xfrm>
            <a:off x="942862" y="2471438"/>
            <a:ext cx="8170772" cy="1656184"/>
          </a:xfrm>
          <a:prstGeom prst="rect">
            <a:avLst/>
          </a:prstGeom>
          <a:noFill/>
          <a:ln>
            <a:solidFill>
              <a:srgbClr val="FF0000"/>
            </a:solidFill>
          </a:ln>
        </p:spPr>
        <p:txBody>
          <a:bodyPr wrap="square" rtlCol="0">
            <a:noAutofit/>
          </a:bodyPr>
          <a:lstStyle/>
          <a:p>
            <a:endParaRPr lang="da-DK" dirty="0"/>
          </a:p>
        </p:txBody>
      </p:sp>
      <p:sp>
        <p:nvSpPr>
          <p:cNvPr id="3" name="Tekstboks 2"/>
          <p:cNvSpPr txBox="1"/>
          <p:nvPr/>
        </p:nvSpPr>
        <p:spPr>
          <a:xfrm>
            <a:off x="884987" y="959271"/>
            <a:ext cx="1926297" cy="461665"/>
          </a:xfrm>
          <a:prstGeom prst="rect">
            <a:avLst/>
          </a:prstGeom>
          <a:noFill/>
        </p:spPr>
        <p:txBody>
          <a:bodyPr wrap="none" rtlCol="0">
            <a:spAutoFit/>
          </a:bodyPr>
          <a:lstStyle/>
          <a:p>
            <a:r>
              <a:rPr lang="da-DK" sz="2400" b="1" dirty="0">
                <a:solidFill>
                  <a:srgbClr val="FF0000"/>
                </a:solidFill>
              </a:rPr>
              <a:t>KOMMENTAR</a:t>
            </a:r>
          </a:p>
        </p:txBody>
      </p:sp>
    </p:spTree>
    <p:extLst>
      <p:ext uri="{BB962C8B-B14F-4D97-AF65-F5344CB8AC3E}">
        <p14:creationId xmlns:p14="http://schemas.microsoft.com/office/powerpoint/2010/main" val="3484366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2110" y="971957"/>
            <a:ext cx="8712968" cy="1446550"/>
          </a:xfrm>
          <a:prstGeom prst="rect">
            <a:avLst/>
          </a:prstGeom>
          <a:noFill/>
        </p:spPr>
        <p:txBody>
          <a:bodyPr wrap="square" rtlCol="0">
            <a:spAutoFit/>
          </a:bodyPr>
          <a:lstStyle/>
          <a:p>
            <a:r>
              <a:rPr lang="da-DK" sz="1600" dirty="0">
                <a:solidFill>
                  <a:srgbClr val="FF0000"/>
                </a:solidFill>
                <a:latin typeface="Trebuchet MS" panose="020B0603020202020204" pitchFamily="34" charset="0"/>
              </a:rPr>
              <a:t>OPFØLGNING PÅ EFTERLEVELSEN AF VORES VÆRDISÆT</a:t>
            </a:r>
          </a:p>
          <a:p>
            <a:r>
              <a:rPr lang="da-DK" sz="1200" dirty="0">
                <a:latin typeface="Trebuchet MS" panose="020B0603020202020204" pitchFamily="34" charset="0"/>
              </a:rPr>
              <a:t>Hos os er det helt afgørende, at vi indfrier de strategiske mål, vi sætter. Herudover er måden, vi når målene på, også vigtig. Derfor ønsker vi en dialog om vores værdier, og sætter værdierne på dagsordenen i forhold til vores dagligdag. </a:t>
            </a:r>
            <a:br>
              <a:rPr lang="da-DK" sz="1200" dirty="0">
                <a:latin typeface="Trebuchet MS" panose="020B0603020202020204" pitchFamily="34" charset="0"/>
              </a:rPr>
            </a:br>
            <a:r>
              <a:rPr lang="da-DK" sz="1200" dirty="0">
                <a:latin typeface="Trebuchet MS" panose="020B0603020202020204" pitchFamily="34" charset="0"/>
              </a:rPr>
              <a:t>Vi har derfor nedfældet vores værdisæt og vil bruge det til at diskutere og vurdere, i hvilket omfang medarbejderen har efterlevet værdierne i løbet af året. </a:t>
            </a:r>
          </a:p>
          <a:p>
            <a:endParaRPr lang="da-DK" sz="1200" dirty="0">
              <a:latin typeface="Trebuchet MS" panose="020B0603020202020204" pitchFamily="34" charset="0"/>
            </a:endParaRPr>
          </a:p>
          <a:p>
            <a:r>
              <a:rPr lang="da-DK" sz="1200" dirty="0">
                <a:latin typeface="Trebuchet MS" panose="020B0603020202020204" pitchFamily="34" charset="0"/>
              </a:rPr>
              <a:t>Til mødet forbereder lederen og medarbejderen en vurdering af efterlevelse af værdierne ud fra følgende skala:</a:t>
            </a:r>
          </a:p>
        </p:txBody>
      </p:sp>
      <p:graphicFrame>
        <p:nvGraphicFramePr>
          <p:cNvPr id="3" name="Table 2"/>
          <p:cNvGraphicFramePr>
            <a:graphicFrameLocks noGrp="1"/>
          </p:cNvGraphicFramePr>
          <p:nvPr>
            <p:extLst>
              <p:ext uri="{D42A27DB-BD31-4B8C-83A1-F6EECF244321}">
                <p14:modId xmlns:p14="http://schemas.microsoft.com/office/powerpoint/2010/main" val="297171161"/>
              </p:ext>
            </p:extLst>
          </p:nvPr>
        </p:nvGraphicFramePr>
        <p:xfrm>
          <a:off x="1452921" y="2473843"/>
          <a:ext cx="7488832" cy="3617073"/>
        </p:xfrm>
        <a:graphic>
          <a:graphicData uri="http://schemas.openxmlformats.org/drawingml/2006/table">
            <a:tbl>
              <a:tblPr firstRow="1" bandRow="1">
                <a:tableStyleId>{5C22544A-7EE6-4342-B048-85BDC9FD1C3A}</a:tableStyleId>
              </a:tblPr>
              <a:tblGrid>
                <a:gridCol w="3528392">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tblGrid>
              <a:tr h="457295">
                <a:tc>
                  <a:txBody>
                    <a:bodyPr/>
                    <a:lstStyle/>
                    <a:p>
                      <a:pPr marL="342900" indent="-342900">
                        <a:buAutoNum type="arabicPlain" startAt="5"/>
                      </a:pPr>
                      <a:r>
                        <a:rPr lang="da-DK" sz="1600" b="0" dirty="0">
                          <a:solidFill>
                            <a:schemeClr val="bg1"/>
                          </a:solidFill>
                          <a:latin typeface="Trebuchet MS" panose="020B0603020202020204" pitchFamily="34" charset="0"/>
                        </a:rPr>
                        <a:t>EKSTRAORDINÆR</a:t>
                      </a:r>
                    </a:p>
                  </a:txBody>
                  <a:tcPr>
                    <a:solidFill>
                      <a:srgbClr val="C00000"/>
                    </a:solidFill>
                  </a:tcPr>
                </a:tc>
                <a:tc>
                  <a:txBody>
                    <a:bodyPr/>
                    <a:lstStyle/>
                    <a:p>
                      <a:r>
                        <a:rPr lang="da-DK" sz="1100" b="0" dirty="0">
                          <a:solidFill>
                            <a:schemeClr val="tx1"/>
                          </a:solidFill>
                          <a:latin typeface="Trebuchet MS" panose="020B0603020202020204" pitchFamily="34" charset="0"/>
                        </a:rPr>
                        <a:t>Rollemodel! Uovertruffet performance og leverer konstant mere end forventet eller aftalt.</a:t>
                      </a:r>
                    </a:p>
                  </a:txBody>
                  <a:tcPr>
                    <a:solidFill>
                      <a:schemeClr val="bg1">
                        <a:lumMod val="85000"/>
                      </a:schemeClr>
                    </a:solidFill>
                  </a:tcPr>
                </a:tc>
                <a:extLst>
                  <a:ext uri="{0D108BD9-81ED-4DB2-BD59-A6C34878D82A}">
                    <a16:rowId xmlns:a16="http://schemas.microsoft.com/office/drawing/2014/main" val="10000"/>
                  </a:ext>
                </a:extLst>
              </a:tr>
              <a:tr h="567196">
                <a:tc>
                  <a:txBody>
                    <a:bodyPr/>
                    <a:lstStyle/>
                    <a:p>
                      <a:r>
                        <a:rPr lang="da-DK" sz="1600" dirty="0">
                          <a:solidFill>
                            <a:schemeClr val="bg1"/>
                          </a:solidFill>
                          <a:latin typeface="Trebuchet MS" panose="020B0603020202020204" pitchFamily="34" charset="0"/>
                        </a:rPr>
                        <a:t>4  MEGET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Meget højt niveau. Medarbejderen performer bedre end de fleste og leverer ofte mere end forventet eller aftalt.</a:t>
                      </a:r>
                    </a:p>
                  </a:txBody>
                  <a:tcPr>
                    <a:solidFill>
                      <a:schemeClr val="bg1">
                        <a:lumMod val="85000"/>
                      </a:schemeClr>
                    </a:solidFill>
                  </a:tcPr>
                </a:tc>
                <a:extLst>
                  <a:ext uri="{0D108BD9-81ED-4DB2-BD59-A6C34878D82A}">
                    <a16:rowId xmlns:a16="http://schemas.microsoft.com/office/drawing/2014/main" val="10001"/>
                  </a:ext>
                </a:extLst>
              </a:tr>
              <a:tr h="863830">
                <a:tc>
                  <a:txBody>
                    <a:bodyPr/>
                    <a:lstStyle/>
                    <a:p>
                      <a:pPr marL="342900" indent="-342900">
                        <a:buAutoNum type="arabicPlain" startAt="3"/>
                      </a:pPr>
                      <a:r>
                        <a:rPr lang="da-DK" sz="1600" dirty="0">
                          <a:solidFill>
                            <a:schemeClr val="bg1"/>
                          </a:solidFill>
                          <a:latin typeface="Trebuchet MS" panose="020B0603020202020204" pitchFamily="34" charset="0"/>
                        </a:rPr>
                        <a:t>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Godt niveau. Der leveres som forventet og aftalt.</a:t>
                      </a:r>
                    </a:p>
                    <a:p>
                      <a:r>
                        <a:rPr lang="da-DK" sz="1100" b="0" dirty="0">
                          <a:solidFill>
                            <a:schemeClr val="tx1"/>
                          </a:solidFill>
                          <a:latin typeface="Trebuchet MS" panose="020B0603020202020204" pitchFamily="34" charset="0"/>
                        </a:rPr>
                        <a:t>Det skal her nævnes, at scoren ”tilfredsstillende” fuldstændig lever op til vores krav om efterlevelse af værdierne</a:t>
                      </a:r>
                    </a:p>
                  </a:txBody>
                  <a:tcPr>
                    <a:solidFill>
                      <a:schemeClr val="bg1">
                        <a:lumMod val="85000"/>
                      </a:schemeClr>
                    </a:solidFill>
                  </a:tcPr>
                </a:tc>
                <a:extLst>
                  <a:ext uri="{0D108BD9-81ED-4DB2-BD59-A6C34878D82A}">
                    <a16:rowId xmlns:a16="http://schemas.microsoft.com/office/drawing/2014/main" val="10002"/>
                  </a:ext>
                </a:extLst>
              </a:tr>
              <a:tr h="567196">
                <a:tc>
                  <a:txBody>
                    <a:bodyPr/>
                    <a:lstStyle/>
                    <a:p>
                      <a:r>
                        <a:rPr lang="da-DK" sz="1600" dirty="0">
                          <a:solidFill>
                            <a:schemeClr val="bg1"/>
                          </a:solidFill>
                          <a:latin typeface="Trebuchet MS" panose="020B0603020202020204" pitchFamily="34" charset="0"/>
                        </a:rPr>
                        <a:t>2  NOGENLUNDE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Knapt tilfredsstillende niveau. Der leveres ofte med forsinkelser og ikke altid i den aftalte kvalitet. Opfølgning aftales.</a:t>
                      </a:r>
                    </a:p>
                  </a:txBody>
                  <a:tcPr>
                    <a:solidFill>
                      <a:schemeClr val="bg1">
                        <a:lumMod val="85000"/>
                      </a:schemeClr>
                    </a:solidFill>
                  </a:tcPr>
                </a:tc>
                <a:extLst>
                  <a:ext uri="{0D108BD9-81ED-4DB2-BD59-A6C34878D82A}">
                    <a16:rowId xmlns:a16="http://schemas.microsoft.com/office/drawing/2014/main" val="10003"/>
                  </a:ext>
                </a:extLst>
              </a:tr>
              <a:tr h="567196">
                <a:tc>
                  <a:txBody>
                    <a:bodyPr/>
                    <a:lstStyle/>
                    <a:p>
                      <a:r>
                        <a:rPr lang="da-DK" sz="1600" dirty="0">
                          <a:solidFill>
                            <a:schemeClr val="bg1"/>
                          </a:solidFill>
                          <a:latin typeface="Trebuchet MS" panose="020B0603020202020204" pitchFamily="34" charset="0"/>
                        </a:rPr>
                        <a:t>1  IKKE TILFREDSSTILLENDE</a:t>
                      </a:r>
                    </a:p>
                  </a:txBody>
                  <a:tcPr>
                    <a:solidFill>
                      <a:srgbClr val="C00000"/>
                    </a:solidFill>
                  </a:tcPr>
                </a:tc>
                <a:tc>
                  <a:txBody>
                    <a:bodyPr/>
                    <a:lstStyle/>
                    <a:p>
                      <a:r>
                        <a:rPr lang="da-DK" sz="1100" b="0" dirty="0">
                          <a:solidFill>
                            <a:schemeClr val="tx1"/>
                          </a:solidFill>
                          <a:latin typeface="Trebuchet MS" panose="020B0603020202020204" pitchFamily="34" charset="0"/>
                        </a:rPr>
                        <a:t>Skal forbedres. Medarbejderen leverer ikke det aftalte. Forbedring skal ske indenfor 3 måneder. Opfølgning aftales.</a:t>
                      </a:r>
                    </a:p>
                  </a:txBody>
                  <a:tcPr>
                    <a:solidFill>
                      <a:schemeClr val="bg1">
                        <a:lumMod val="85000"/>
                      </a:schemeClr>
                    </a:solidFill>
                  </a:tcPr>
                </a:tc>
                <a:extLst>
                  <a:ext uri="{0D108BD9-81ED-4DB2-BD59-A6C34878D82A}">
                    <a16:rowId xmlns:a16="http://schemas.microsoft.com/office/drawing/2014/main" val="10004"/>
                  </a:ext>
                </a:extLst>
              </a:tr>
              <a:tr h="567196">
                <a:tc>
                  <a:txBody>
                    <a:bodyPr/>
                    <a:lstStyle/>
                    <a:p>
                      <a:r>
                        <a:rPr lang="da-DK" sz="1600" dirty="0">
                          <a:solidFill>
                            <a:schemeClr val="bg1"/>
                          </a:solidFill>
                          <a:latin typeface="Trebuchet MS" panose="020B0603020202020204" pitchFamily="34" charset="0"/>
                        </a:rPr>
                        <a:t>-</a:t>
                      </a:r>
                      <a:r>
                        <a:rPr lang="da-DK" sz="1600" baseline="0" dirty="0">
                          <a:solidFill>
                            <a:schemeClr val="bg1"/>
                          </a:solidFill>
                          <a:latin typeface="Trebuchet MS" panose="020B0603020202020204" pitchFamily="34" charset="0"/>
                        </a:rPr>
                        <a:t> </a:t>
                      </a:r>
                      <a:r>
                        <a:rPr lang="da-DK" sz="1600" dirty="0">
                          <a:solidFill>
                            <a:schemeClr val="bg1"/>
                          </a:solidFill>
                          <a:latin typeface="Trebuchet MS" panose="020B0603020202020204" pitchFamily="34" charset="0"/>
                        </a:rPr>
                        <a:t>IKKE RELEVANT</a:t>
                      </a:r>
                    </a:p>
                  </a:txBody>
                  <a:tcPr>
                    <a:solidFill>
                      <a:srgbClr val="C00000"/>
                    </a:solidFill>
                  </a:tcPr>
                </a:tc>
                <a:tc>
                  <a:txBody>
                    <a:bodyPr/>
                    <a:lstStyle/>
                    <a:p>
                      <a:r>
                        <a:rPr lang="da-DK" sz="1100" b="0" dirty="0">
                          <a:solidFill>
                            <a:schemeClr val="tx1"/>
                          </a:solidFill>
                          <a:latin typeface="Trebuchet MS" panose="020B0603020202020204" pitchFamily="34" charset="0"/>
                        </a:rPr>
                        <a:t>Efterlevelsen af en given værdi kan være uden relevans for den konkrete medarbejders jobfunktion. </a:t>
                      </a:r>
                    </a:p>
                  </a:txBody>
                  <a:tcPr>
                    <a:solidFill>
                      <a:schemeClr val="bg1">
                        <a:lumMod val="85000"/>
                      </a:schemeClr>
                    </a:solidFill>
                  </a:tcPr>
                </a:tc>
                <a:extLst>
                  <a:ext uri="{0D108BD9-81ED-4DB2-BD59-A6C34878D82A}">
                    <a16:rowId xmlns:a16="http://schemas.microsoft.com/office/drawing/2014/main" val="10005"/>
                  </a:ext>
                </a:extLst>
              </a:tr>
            </a:tbl>
          </a:graphicData>
        </a:graphic>
      </p:graphicFrame>
      <p:sp>
        <p:nvSpPr>
          <p:cNvPr id="4" name="Tekstboks 3"/>
          <p:cNvSpPr txBox="1"/>
          <p:nvPr/>
        </p:nvSpPr>
        <p:spPr>
          <a:xfrm>
            <a:off x="744371" y="588691"/>
            <a:ext cx="2729914" cy="461665"/>
          </a:xfrm>
          <a:prstGeom prst="rect">
            <a:avLst/>
          </a:prstGeom>
          <a:noFill/>
        </p:spPr>
        <p:txBody>
          <a:bodyPr wrap="none" rtlCol="0">
            <a:spAutoFit/>
          </a:bodyPr>
          <a:lstStyle/>
          <a:p>
            <a:r>
              <a:rPr lang="da-DK" sz="2400" b="1" dirty="0">
                <a:solidFill>
                  <a:srgbClr val="FF0000"/>
                </a:solidFill>
              </a:rPr>
              <a:t>RESULTATOPNÅELSE</a:t>
            </a:r>
          </a:p>
        </p:txBody>
      </p:sp>
    </p:spTree>
    <p:extLst>
      <p:ext uri="{BB962C8B-B14F-4D97-AF65-F5344CB8AC3E}">
        <p14:creationId xmlns:p14="http://schemas.microsoft.com/office/powerpoint/2010/main" val="1548501585"/>
      </p:ext>
    </p:extLst>
  </p:cSld>
  <p:clrMapOvr>
    <a:masterClrMapping/>
  </p:clrMapOvr>
</p:sld>
</file>

<file path=ppt/theme/theme1.xml><?xml version="1.0" encoding="utf-8"?>
<a:theme xmlns:a="http://schemas.openxmlformats.org/drawingml/2006/main" name="HR Caseforum2">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R Caseforum2" id="{1107D2DE-1144-45D8-99AA-29531F57D3F0}" vid="{D8D46137-131B-44F2-85E9-6881D63E2BC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1028</Words>
  <Application>Microsoft Office PowerPoint</Application>
  <PresentationFormat>Widescreen</PresentationFormat>
  <Paragraphs>186</Paragraphs>
  <Slides>16</Slides>
  <Notes>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16</vt:i4>
      </vt:variant>
    </vt:vector>
  </HeadingPairs>
  <TitlesOfParts>
    <vt:vector size="23" baseType="lpstr">
      <vt:lpstr>Arial</vt:lpstr>
      <vt:lpstr>Calibri</vt:lpstr>
      <vt:lpstr>Calibri Light</vt:lpstr>
      <vt:lpstr>MetaCondNormal-Roman</vt:lpstr>
      <vt:lpstr>Times New Roman</vt:lpstr>
      <vt:lpstr>Trebuchet MS</vt:lpstr>
      <vt:lpstr>HR Caseforum2</vt:lpstr>
      <vt:lpstr>Case: Sådan skabte vi sammenhæng mellem strategi og medarbejdernes hverdag:  Inspiration omkring MUS</vt:lpstr>
      <vt:lpstr>Formål MUS</vt:lpstr>
      <vt:lpstr>PowerPoint-præsentation</vt:lpstr>
      <vt:lpstr>Tidsplan</vt:lpstr>
      <vt:lpstr>Tidsplan fortsat</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Eksempel på nedbryd-ning af 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 omkring MUS ift. casen: Sådan skabte vi sammenhæng mellem strategi og medarbejdernes hverdag</dc:title>
  <dc:creator>Annette Fabild Omøe</dc:creator>
  <cp:lastModifiedBy>Annette Fabild Omøe</cp:lastModifiedBy>
  <cp:revision>6</cp:revision>
  <dcterms:created xsi:type="dcterms:W3CDTF">2018-08-30T11:14:23Z</dcterms:created>
  <dcterms:modified xsi:type="dcterms:W3CDTF">2018-08-30T12:00:00Z</dcterms:modified>
</cp:coreProperties>
</file>