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51" r:id="rId4"/>
  </p:sldMasterIdLst>
  <p:notesMasterIdLst>
    <p:notesMasterId r:id="rId6"/>
  </p:notesMasterIdLst>
  <p:handoutMasterIdLst>
    <p:handoutMasterId r:id="rId7"/>
  </p:handoutMasterIdLst>
  <p:sldIdLst>
    <p:sldId id="606" r:id="rId5"/>
  </p:sldIdLst>
  <p:sldSz cx="9906000" cy="6858000" type="A4"/>
  <p:notesSz cx="6792913" cy="9925050"/>
  <p:custDataLst>
    <p:tags r:id="rId8"/>
  </p:custData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54">
          <p15:clr>
            <a:srgbClr val="A4A3A4"/>
          </p15:clr>
        </p15:guide>
        <p15:guide id="5" orient="horz" pos="754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2000">
          <p15:clr>
            <a:srgbClr val="A4A3A4"/>
          </p15:clr>
        </p15:guide>
        <p15:guide id="8" orient="horz" pos="3430">
          <p15:clr>
            <a:srgbClr val="A4A3A4"/>
          </p15:clr>
        </p15:guide>
        <p15:guide id="9" orient="horz" pos="4319">
          <p15:clr>
            <a:srgbClr val="A4A3A4"/>
          </p15:clr>
        </p15:guide>
        <p15:guide id="10" pos="262">
          <p15:clr>
            <a:srgbClr val="A4A3A4"/>
          </p15:clr>
        </p15:guide>
        <p15:guide id="11" pos="5989">
          <p15:clr>
            <a:srgbClr val="A4A3A4"/>
          </p15:clr>
        </p15:guide>
        <p15:guide id="12" pos="3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E52"/>
    <a:srgbClr val="FFFF99"/>
    <a:srgbClr val="99CCFF"/>
    <a:srgbClr val="FFFF66"/>
    <a:srgbClr val="717171"/>
    <a:srgbClr val="C0C0C0"/>
    <a:srgbClr val="EAEAEA"/>
    <a:srgbClr val="DDDDDD"/>
    <a:srgbClr val="43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655" autoAdjust="0"/>
  </p:normalViewPr>
  <p:slideViewPr>
    <p:cSldViewPr>
      <p:cViewPr varScale="1">
        <p:scale>
          <a:sx n="79" d="100"/>
          <a:sy n="79" d="100"/>
        </p:scale>
        <p:origin x="826" y="67"/>
      </p:cViewPr>
      <p:guideLst>
        <p:guide orient="horz" pos="58"/>
        <p:guide orient="horz" pos="4156"/>
        <p:guide orient="horz" pos="3884"/>
        <p:guide orient="horz" pos="254"/>
        <p:guide orient="horz" pos="754"/>
        <p:guide orient="horz"/>
        <p:guide orient="horz" pos="2000"/>
        <p:guide orient="horz" pos="3430"/>
        <p:guide orient="horz" pos="4319"/>
        <p:guide pos="262"/>
        <p:guide pos="5989"/>
        <p:guide pos="3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181493" cy="279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9855" tIns="46724" rIns="89855" bIns="46724" numCol="1" anchor="t" anchorCtr="0" compatLnSpc="1">
            <a:prstTxWarp prst="textNoShape">
              <a:avLst/>
            </a:prstTxWarp>
            <a:spAutoFit/>
          </a:bodyPr>
          <a:lstStyle>
            <a:lvl1pPr algn="l" defTabSz="912357">
              <a:spcBef>
                <a:spcPct val="0"/>
              </a:spcBef>
              <a:defRPr b="1"/>
            </a:lvl1pPr>
          </a:lstStyle>
          <a:p>
            <a:endParaRPr lang="da-DK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97269" y="2"/>
            <a:ext cx="181493" cy="279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9855" tIns="46724" rIns="89855" bIns="46724" numCol="1" anchor="t" anchorCtr="0" compatLnSpc="1">
            <a:prstTxWarp prst="textNoShape">
              <a:avLst/>
            </a:prstTxWarp>
            <a:spAutoFit/>
          </a:bodyPr>
          <a:lstStyle>
            <a:lvl1pPr algn="r" defTabSz="912357">
              <a:spcBef>
                <a:spcPct val="0"/>
              </a:spcBef>
              <a:defRPr b="1"/>
            </a:lvl1pPr>
          </a:lstStyle>
          <a:p>
            <a:endParaRPr lang="da-DK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24956"/>
            <a:ext cx="181493" cy="279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9855" tIns="46724" rIns="89855" bIns="46724" numCol="1" anchor="b" anchorCtr="0" compatLnSpc="1">
            <a:prstTxWarp prst="textNoShape">
              <a:avLst/>
            </a:prstTxWarp>
            <a:spAutoFit/>
          </a:bodyPr>
          <a:lstStyle>
            <a:lvl1pPr algn="l" defTabSz="912357">
              <a:spcBef>
                <a:spcPct val="0"/>
              </a:spcBef>
              <a:defRPr b="1"/>
            </a:lvl1pPr>
          </a:lstStyle>
          <a:p>
            <a:endParaRPr lang="da-DK" dirty="0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05460" y="9623653"/>
            <a:ext cx="473303" cy="280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9855" tIns="46724" rIns="89855" bIns="46724" numCol="1" anchor="b" anchorCtr="0" compatLnSpc="1">
            <a:prstTxWarp prst="textNoShape">
              <a:avLst/>
            </a:prstTxWarp>
            <a:spAutoFit/>
          </a:bodyPr>
          <a:lstStyle>
            <a:lvl1pPr algn="r" defTabSz="912357">
              <a:spcBef>
                <a:spcPct val="0"/>
              </a:spcBef>
              <a:defRPr b="1"/>
            </a:lvl1pPr>
          </a:lstStyle>
          <a:p>
            <a:fld id="{759B724C-78FC-4698-BDE4-19F15588D530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8711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740" cy="49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l" defTabSz="909183">
              <a:spcBef>
                <a:spcPct val="0"/>
              </a:spcBef>
              <a:defRPr/>
            </a:lvl1pPr>
          </a:lstStyle>
          <a:p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173" y="0"/>
            <a:ext cx="2946740" cy="49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defTabSz="909183">
              <a:spcBef>
                <a:spcPct val="0"/>
              </a:spcBef>
              <a:defRPr/>
            </a:lvl1pPr>
          </a:lstStyle>
          <a:p>
            <a:endParaRPr lang="da-DK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41" y="4712170"/>
            <a:ext cx="5380868" cy="10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a-DK" smtClean="0"/>
              <a:t>Klik for at redigere teksttypografien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5"/>
            <a:ext cx="2946740" cy="49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l" defTabSz="909183">
              <a:spcBef>
                <a:spcPct val="0"/>
              </a:spcBef>
              <a:defRPr/>
            </a:lvl1pPr>
          </a:lstStyle>
          <a:p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173" y="9429205"/>
            <a:ext cx="2946740" cy="49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defTabSz="909183">
              <a:spcBef>
                <a:spcPct val="0"/>
              </a:spcBef>
              <a:defRPr/>
            </a:lvl1pPr>
          </a:lstStyle>
          <a:p>
            <a:fld id="{1D57CA6B-6BE3-424D-A16A-79990923526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9322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36525" indent="-134938" algn="l" rtl="0" eaLnBrk="0" fontAlgn="base" hangingPunct="0"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85750" indent="-147638" algn="l" rtl="0" eaLnBrk="0" fontAlgn="base" hangingPunct="0">
      <a:spcBef>
        <a:spcPct val="5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422275" indent="-134938" algn="l" rtl="0" eaLnBrk="0" fontAlgn="base" hangingPunct="0">
      <a:spcBef>
        <a:spcPct val="50000"/>
      </a:spcBef>
      <a:spcAft>
        <a:spcPct val="0"/>
      </a:spcAft>
      <a:buChar char="·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571500" indent="-147638" algn="l" rtl="0" eaLnBrk="0" fontAlgn="base" hangingPunct="0">
      <a:spcBef>
        <a:spcPct val="50000"/>
      </a:spcBef>
      <a:spcAft>
        <a:spcPct val="0"/>
      </a:spcAft>
      <a:buChar char="»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3.gif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16" name="Rectangle 9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613099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12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AutoShape 2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2252313"/>
            <a:ext cx="9906000" cy="152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45790" y="476672"/>
            <a:ext cx="2992870" cy="45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92" name="Rectangle 68"/>
          <p:cNvSpPr>
            <a:spLocks noGrp="1" noChangeArrowheads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417600" y="2941533"/>
            <a:ext cx="6325200" cy="738664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 smtClean="0">
                <a:cs typeface="Arial"/>
              </a:rPr>
              <a:t>The </a:t>
            </a:r>
            <a:r>
              <a:rPr lang="da-DK" dirty="0" err="1" smtClean="0">
                <a:cs typeface="Arial"/>
              </a:rPr>
              <a:t>main</a:t>
            </a:r>
            <a:r>
              <a:rPr lang="da-DK" dirty="0" smtClean="0">
                <a:cs typeface="Arial"/>
              </a:rPr>
              <a:t> </a:t>
            </a:r>
            <a:r>
              <a:rPr lang="da-DK" dirty="0" err="1" smtClean="0">
                <a:cs typeface="Arial"/>
              </a:rPr>
              <a:t>title</a:t>
            </a:r>
            <a:r>
              <a:rPr lang="da-DK" dirty="0" smtClean="0">
                <a:cs typeface="Arial"/>
              </a:rPr>
              <a:t> </a:t>
            </a:r>
            <a:r>
              <a:rPr lang="da-DK" dirty="0" err="1" smtClean="0">
                <a:cs typeface="Arial"/>
              </a:rPr>
              <a:t>should</a:t>
            </a:r>
            <a:r>
              <a:rPr lang="da-DK" dirty="0" smtClean="0">
                <a:cs typeface="Arial"/>
              </a:rPr>
              <a:t> </a:t>
            </a:r>
            <a:r>
              <a:rPr lang="da-DK" dirty="0" err="1" smtClean="0">
                <a:cs typeface="Arial"/>
              </a:rPr>
              <a:t>communicate</a:t>
            </a:r>
            <a:r>
              <a:rPr lang="da-DK" dirty="0" smtClean="0">
                <a:cs typeface="Arial"/>
              </a:rPr>
              <a:t> </a:t>
            </a:r>
            <a:br>
              <a:rPr lang="da-DK" dirty="0" smtClean="0">
                <a:cs typeface="Arial"/>
              </a:rPr>
            </a:br>
            <a:r>
              <a:rPr lang="da-DK" dirty="0" smtClean="0">
                <a:cs typeface="Arial"/>
              </a:rPr>
              <a:t>the </a:t>
            </a:r>
            <a:r>
              <a:rPr lang="da-DK" dirty="0" err="1" smtClean="0">
                <a:cs typeface="Arial"/>
              </a:rPr>
              <a:t>core</a:t>
            </a:r>
            <a:r>
              <a:rPr lang="da-DK" dirty="0" smtClean="0">
                <a:cs typeface="Arial"/>
              </a:rPr>
              <a:t> </a:t>
            </a:r>
            <a:r>
              <a:rPr lang="da-DK" dirty="0" err="1" smtClean="0">
                <a:cs typeface="Arial"/>
              </a:rPr>
              <a:t>message</a:t>
            </a:r>
            <a:r>
              <a:rPr lang="da-DK" dirty="0" smtClean="0">
                <a:cs typeface="Arial"/>
              </a:rPr>
              <a:t> of the </a:t>
            </a:r>
            <a:r>
              <a:rPr lang="da-DK" dirty="0" err="1" smtClean="0">
                <a:cs typeface="Arial"/>
              </a:rPr>
              <a:t>document</a:t>
            </a:r>
            <a:endParaRPr lang="da-DK" noProof="0" dirty="0"/>
          </a:p>
        </p:txBody>
      </p:sp>
      <p:sp>
        <p:nvSpPr>
          <p:cNvPr id="103493" name="Rectangle 69"/>
          <p:cNvSpPr>
            <a:spLocks noGrp="1" noChangeArrowheads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417600" y="2733333"/>
            <a:ext cx="6325200" cy="18466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4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SUBTITLE DESCRIBES THE SUBJECT OF THE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43F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DOCUMENT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rgbClr val="0014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logo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68" y="6237287"/>
            <a:ext cx="1440000" cy="3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86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AutoShape 2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7600" y="403200"/>
            <a:ext cx="9072000" cy="4932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da-DK" noProof="0" smtClean="0"/>
              <a:t>Message // synthesis of the content on the slide adding to the overarching storyline </a:t>
            </a:r>
            <a:br>
              <a:rPr lang="da-DK" noProof="0" smtClean="0"/>
            </a:br>
            <a:r>
              <a:rPr lang="da-DK" noProof="0" smtClean="0"/>
              <a:t>[Arial 16pt – lower case letters – max two lines]</a:t>
            </a:r>
            <a:endParaRPr lang="da-DK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392800" y="36000"/>
            <a:ext cx="4096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spcBef>
                <a:spcPct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ERFA Jylland 22.01.2015</a:t>
            </a:r>
            <a:endParaRPr lang="da-DK" dirty="0"/>
          </a:p>
        </p:txBody>
      </p:sp>
      <p:sp>
        <p:nvSpPr>
          <p:cNvPr id="7" name="Rectangle 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17600" y="6458400"/>
            <a:ext cx="190800" cy="1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0"/>
              </a:spcBef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4CDD9-FE60-424E-AF4D-6DFB76F42C2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Lige forbindelse 7"/>
          <p:cNvCxnSpPr/>
          <p:nvPr userDrawn="1"/>
        </p:nvCxnSpPr>
        <p:spPr bwMode="auto">
          <a:xfrm rot="5400000">
            <a:off x="572157" y="6527663"/>
            <a:ext cx="136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ERFA Jylland 22.01.2015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8E52247-11F8-4F28-B4C5-70196C63C61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72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30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4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0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idefod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lIns="77853" tIns="38926" rIns="77853" bIns="38926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ERFA Jylland 22.01.2015</a:t>
            </a:r>
            <a:endParaRPr lang="da-DK" dirty="0" smtClean="0"/>
          </a:p>
        </p:txBody>
      </p:sp>
      <p:sp>
        <p:nvSpPr>
          <p:cNvPr id="6" name="Rectangle 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17606" y="6458400"/>
            <a:ext cx="190800" cy="1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0"/>
              </a:spcBef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84339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4CDD9-FE60-424E-AF4D-6DFB76F42C25}" type="slidenum">
              <a:rPr kumimoji="0" lang="da-DK" sz="8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4339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0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3" name="Rectangle 69" hidden="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819332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14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600" y="403200"/>
            <a:ext cx="9072000" cy="4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noProof="0" smtClean="0"/>
              <a:t>Message // synthesis of the content on the slide adding to the overarching storyline </a:t>
            </a:r>
            <a:br>
              <a:rPr lang="da-DK" noProof="0" smtClean="0"/>
            </a:br>
            <a:r>
              <a:rPr lang="da-DK" noProof="0" smtClean="0"/>
              <a:t>[Arial 16pt – lower case letters – max two lines]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600" y="1981200"/>
            <a:ext cx="84201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noProof="0" smtClean="0"/>
              <a:t>Klik for at redigere teksttypografien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pic>
        <p:nvPicPr>
          <p:cNvPr id="5" name="Picture 6" descr="log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68" y="6237287"/>
            <a:ext cx="1440000" cy="3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58" r:id="rId3"/>
    <p:sldLayoutId id="2147483762" r:id="rId4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36525" indent="-134938" algn="l" rtl="0" eaLnBrk="1" fontAlgn="base" hangingPunct="1">
        <a:spcBef>
          <a:spcPct val="5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2pPr>
      <a:lvl3pPr marL="285750" indent="-147638" algn="l" rtl="0" eaLnBrk="1" fontAlgn="base" hangingPunct="1">
        <a:spcBef>
          <a:spcPct val="5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3pPr>
      <a:lvl4pPr marL="422275" indent="-134938" algn="l" rtl="0" eaLnBrk="1" fontAlgn="base" hangingPunct="1">
        <a:spcBef>
          <a:spcPct val="50000"/>
        </a:spcBef>
        <a:spcAft>
          <a:spcPct val="0"/>
        </a:spcAft>
        <a:buChar char="·"/>
        <a:defRPr sz="1200">
          <a:solidFill>
            <a:schemeClr val="tx1"/>
          </a:solidFill>
          <a:latin typeface="+mn-lt"/>
        </a:defRPr>
      </a:lvl4pPr>
      <a:lvl5pPr marL="571500" indent="-147638" algn="l" rtl="0" eaLnBrk="1" fontAlgn="base" hangingPunct="1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028700" indent="-147638" algn="l" rtl="0" eaLnBrk="1" fontAlgn="base" hangingPunct="1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485900" indent="-147638" algn="l" rtl="0" eaLnBrk="1" fontAlgn="base" hangingPunct="1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1943100" indent="-147638" algn="l" rtl="0" eaLnBrk="1" fontAlgn="base" hangingPunct="1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400300" indent="-147638" algn="l" rtl="0" eaLnBrk="1" fontAlgn="base" hangingPunct="1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ERFA Jylland 22.01.2015</a:t>
            </a:r>
            <a:endParaRPr lang="da-DK" dirty="0"/>
          </a:p>
        </p:txBody>
      </p:sp>
      <p:pic>
        <p:nvPicPr>
          <p:cNvPr id="4" name="Picture 3" descr="H:\Logo\Novopan værdilogo\Værdilogo i tre farver.fritlagt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52736"/>
            <a:ext cx="4219576" cy="47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5925" y="219075"/>
            <a:ext cx="7380288" cy="18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l">
              <a:spcBef>
                <a:spcPct val="20000"/>
              </a:spcBef>
              <a:defRPr/>
            </a:pPr>
            <a:r>
              <a:rPr lang="da-DK" sz="1000" cap="all" dirty="0" smtClean="0">
                <a:solidFill>
                  <a:schemeClr val="accent3"/>
                </a:solidFill>
                <a:latin typeface="Arial" pitchFamily="34" charset="0"/>
              </a:rPr>
              <a:t>Mission</a:t>
            </a:r>
            <a:r>
              <a:rPr lang="da-DK" sz="1000" cap="all" dirty="0">
                <a:solidFill>
                  <a:schemeClr val="accent3"/>
                </a:solidFill>
                <a:latin typeface="Arial" pitchFamily="34" charset="0"/>
              </a:rPr>
              <a:t>, Vision </a:t>
            </a:r>
            <a:r>
              <a:rPr lang="da-DK" sz="1000" cap="all" dirty="0" smtClean="0">
                <a:solidFill>
                  <a:schemeClr val="accent3"/>
                </a:solidFill>
                <a:latin typeface="Arial" pitchFamily="34" charset="0"/>
              </a:rPr>
              <a:t>og </a:t>
            </a:r>
            <a:r>
              <a:rPr lang="da-DK" sz="1000" cap="all" dirty="0">
                <a:solidFill>
                  <a:schemeClr val="accent3"/>
                </a:solidFill>
                <a:latin typeface="Arial" pitchFamily="34" charset="0"/>
              </a:rPr>
              <a:t>Værdier i </a:t>
            </a:r>
            <a:r>
              <a:rPr lang="da-DK" sz="1000" cap="all" dirty="0" smtClean="0">
                <a:solidFill>
                  <a:schemeClr val="accent3"/>
                </a:solidFill>
                <a:latin typeface="Arial" pitchFamily="34" charset="0"/>
              </a:rPr>
              <a:t>NOVOPAN</a:t>
            </a:r>
            <a:endParaRPr lang="da-DK" sz="1000" cap="all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7600" y="403200"/>
            <a:ext cx="9072000" cy="493200"/>
          </a:xfrm>
        </p:spPr>
        <p:txBody>
          <a:bodyPr/>
          <a:lstStyle/>
          <a:p>
            <a:pPr lvl="1"/>
            <a:r>
              <a:rPr lang="da-DK" b="0" dirty="0" smtClean="0">
                <a:solidFill>
                  <a:schemeClr val="tx1"/>
                </a:solidFill>
              </a:rPr>
              <a:t>NOVOPANS medarbejdere har en værdidrevet </a:t>
            </a:r>
            <a:r>
              <a:rPr lang="da-DK" b="0" dirty="0">
                <a:solidFill>
                  <a:schemeClr val="tx1"/>
                </a:solidFill>
              </a:rPr>
              <a:t>adfærd</a:t>
            </a:r>
            <a:r>
              <a:rPr lang="da-DK" b="0" dirty="0" smtClean="0">
                <a:solidFill>
                  <a:schemeClr val="tx1"/>
                </a:solidFill>
              </a:rPr>
              <a:t>, </a:t>
            </a:r>
            <a:r>
              <a:rPr lang="da-DK" b="0" dirty="0">
                <a:solidFill>
                  <a:schemeClr val="tx1"/>
                </a:solidFill>
              </a:rPr>
              <a:t>der skaber værdi i </a:t>
            </a:r>
            <a:r>
              <a:rPr lang="da-DK" b="0" dirty="0" smtClean="0">
                <a:solidFill>
                  <a:schemeClr val="tx1"/>
                </a:solidFill>
              </a:rPr>
              <a:t>ethvert samarbejde</a:t>
            </a: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304928" y="105273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Times" pitchFamily="18" charset="0"/>
              <a:buNone/>
              <a:defRPr/>
            </a:pPr>
            <a:r>
              <a:rPr lang="da-DK" b="1" dirty="0">
                <a:solidFill>
                  <a:schemeClr val="accent5"/>
                </a:solidFill>
              </a:rPr>
              <a:t>D</a:t>
            </a:r>
            <a:r>
              <a:rPr lang="da-DK" b="1" dirty="0"/>
              <a:t>ialog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anerkender og respekterer forskellige holdninger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udnytter forskelligheden til at opnå det bedste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efterlever trufne beslutninger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opsøger og videregiver informationer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304928" y="206084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Times" pitchFamily="18" charset="0"/>
              <a:buNone/>
              <a:defRPr/>
            </a:pPr>
            <a:r>
              <a:rPr lang="da-DK" b="1" dirty="0">
                <a:solidFill>
                  <a:schemeClr val="accent5"/>
                </a:solidFill>
              </a:rPr>
              <a:t>A</a:t>
            </a:r>
            <a:r>
              <a:rPr lang="da-DK" b="1" dirty="0"/>
              <a:t>mbition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forbedrer os kontinuerligt gennem en målrettet indsats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tager personligt ansvar og udvikler os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skaber og gennemfører forandringer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anvender succeshistorien som motivation 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304928" y="306896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Times" pitchFamily="18" charset="0"/>
              <a:buNone/>
              <a:defRPr/>
            </a:pPr>
            <a:r>
              <a:rPr lang="da-DK" b="1" dirty="0">
                <a:solidFill>
                  <a:schemeClr val="accent5"/>
                </a:solidFill>
              </a:rPr>
              <a:t>N</a:t>
            </a:r>
            <a:r>
              <a:rPr lang="da-DK" b="1" dirty="0"/>
              <a:t>ærvær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er aktive i samarbejdet og har det sjovt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skaber nye løsninger via humor og kreativitet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gør det, vi siger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bidrager til det gode team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4304928" y="407707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Times" pitchFamily="18" charset="0"/>
              <a:buNone/>
              <a:defRPr/>
            </a:pPr>
            <a:r>
              <a:rPr lang="da-DK" b="1" dirty="0">
                <a:solidFill>
                  <a:schemeClr val="accent5"/>
                </a:solidFill>
              </a:rPr>
              <a:t>S</a:t>
            </a:r>
            <a:r>
              <a:rPr lang="da-DK" b="1" dirty="0"/>
              <a:t>und fornuft</a:t>
            </a:r>
            <a:endParaRPr lang="da-DK" dirty="0"/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engagerer os og handler ud fra vore værdier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har friheden og modet til at tage ansvar for det, vi kan gøre noget ved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/>
              <a:t>Vi involverer os i at skabe gevinst for helheden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udviser rettidig omhu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4304928" y="507763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None/>
              <a:defRPr/>
            </a:pPr>
            <a:r>
              <a:rPr lang="da-DK" b="1" dirty="0">
                <a:solidFill>
                  <a:schemeClr val="accent5"/>
                </a:solidFill>
              </a:rPr>
              <a:t>K</a:t>
            </a:r>
            <a:r>
              <a:rPr lang="da-DK" b="1" dirty="0"/>
              <a:t>valitet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gør det rigtigt første gang 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tænker lønsomhed ind i alle led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anvender erfaringer konstruktivt</a:t>
            </a:r>
          </a:p>
          <a:p>
            <a:pPr algn="l">
              <a:spcBef>
                <a:spcPts val="0"/>
              </a:spcBef>
              <a:defRPr/>
            </a:pPr>
            <a:r>
              <a:rPr lang="da-DK" dirty="0">
                <a:solidFill>
                  <a:srgbClr val="000000"/>
                </a:solidFill>
              </a:rPr>
              <a:t>Vi sætter kunden i centrum</a:t>
            </a:r>
          </a:p>
        </p:txBody>
      </p:sp>
    </p:spTree>
    <p:extLst>
      <p:ext uri="{BB962C8B-B14F-4D97-AF65-F5344CB8AC3E}">
        <p14:creationId xmlns:p14="http://schemas.microsoft.com/office/powerpoint/2010/main" val="367084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m-%Y&lt;/m_strFormatTime&gt;&lt;/m_precDefaultDate&gt;&lt;m_precDefaultYear/&gt;&lt;m_precDefaultQuarter/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8&quot;&gt;&lt;elem m_fUsage=&quot;1.00000000000000000000E+000&quot;&gt;&lt;m_msothmcolidx val=&quot;0&quot;/&gt;&lt;m_rgb r=&quot;46&quot; g=&quot;dd&quot; b=&quot;d1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da&quot; g=&quot;ef&quot; b=&quot;d3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93&quot; g=&quot;23&quot; b=&quot;1a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ed&quot; g=&quot;32&quot; b=&quot;23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c8&quot; g=&quot;cd&quot; b=&quot;c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ed&quot; g=&quot;7b&quot; b=&quot;30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9a&quot; g=&quot;f4&quot; b=&quot;91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a8&quot; g=&quot;b&quot; b=&quot;9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NGQJ2vO0.PP7GMhG_1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UuBCRRJEqrXaYeAjXN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K.rFrmw0O6AnU70UEl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92FIAVbEytr70doUsxu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NUaBk0uVjV8b1s0U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lQpV1vM0yjjCxV0_uq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VW2ElFcUOCGie_nH9A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h3g06Xp0KwCUSrONbf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sciwRsDUaKcqY75agi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HjrLJfG0m6jC1f9H3I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clf5xCCkW8SnRGEa4L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0 Novopan template">
  <a:themeElements>
    <a:clrScheme name="NPA">
      <a:dk1>
        <a:srgbClr val="000000"/>
      </a:dk1>
      <a:lt1>
        <a:srgbClr val="FFFFFF"/>
      </a:lt1>
      <a:dk2>
        <a:srgbClr val="004226"/>
      </a:dk2>
      <a:lt2>
        <a:srgbClr val="056839"/>
      </a:lt2>
      <a:accent1>
        <a:srgbClr val="FFFFFF"/>
      </a:accent1>
      <a:accent2>
        <a:srgbClr val="E0E766"/>
      </a:accent2>
      <a:accent3>
        <a:srgbClr val="89C86D"/>
      </a:accent3>
      <a:accent4>
        <a:srgbClr val="61BC47"/>
      </a:accent4>
      <a:accent5>
        <a:srgbClr val="056839"/>
      </a:accent5>
      <a:accent6>
        <a:srgbClr val="004226"/>
      </a:accent6>
      <a:hlink>
        <a:srgbClr val="89C86D"/>
      </a:hlink>
      <a:folHlink>
        <a:srgbClr val="61BC47"/>
      </a:folHlink>
    </a:clrScheme>
    <a:fontScheme name="Basis presentation 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s presentation DK 1">
        <a:dk1>
          <a:srgbClr val="002E5E"/>
        </a:dk1>
        <a:lt1>
          <a:srgbClr val="FFFFFF"/>
        </a:lt1>
        <a:dk2>
          <a:srgbClr val="002E5E"/>
        </a:dk2>
        <a:lt2>
          <a:srgbClr val="002E5E"/>
        </a:lt2>
        <a:accent1>
          <a:srgbClr val="FFFFFF"/>
        </a:accent1>
        <a:accent2>
          <a:srgbClr val="CDCDCD"/>
        </a:accent2>
        <a:accent3>
          <a:srgbClr val="FFFFFF"/>
        </a:accent3>
        <a:accent4>
          <a:srgbClr val="00264F"/>
        </a:accent4>
        <a:accent5>
          <a:srgbClr val="FFFFFF"/>
        </a:accent5>
        <a:accent6>
          <a:srgbClr val="BABABA"/>
        </a:accent6>
        <a:hlink>
          <a:srgbClr val="777777"/>
        </a:hlink>
        <a:folHlink>
          <a:srgbClr val="002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presentation DK 2">
        <a:dk1>
          <a:srgbClr val="002E5E"/>
        </a:dk1>
        <a:lt1>
          <a:srgbClr val="FFFFFF"/>
        </a:lt1>
        <a:dk2>
          <a:srgbClr val="002E5E"/>
        </a:dk2>
        <a:lt2>
          <a:srgbClr val="002E5E"/>
        </a:lt2>
        <a:accent1>
          <a:srgbClr val="FFFFFF"/>
        </a:accent1>
        <a:accent2>
          <a:srgbClr val="979797"/>
        </a:accent2>
        <a:accent3>
          <a:srgbClr val="FFFFFF"/>
        </a:accent3>
        <a:accent4>
          <a:srgbClr val="00264F"/>
        </a:accent4>
        <a:accent5>
          <a:srgbClr val="FFFFFF"/>
        </a:accent5>
        <a:accent6>
          <a:srgbClr val="888888"/>
        </a:accent6>
        <a:hlink>
          <a:srgbClr val="494949"/>
        </a:hlink>
        <a:folHlink>
          <a:srgbClr val="002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presentation DK 3">
        <a:dk1>
          <a:srgbClr val="002E5E"/>
        </a:dk1>
        <a:lt1>
          <a:srgbClr val="FFFFFF"/>
        </a:lt1>
        <a:dk2>
          <a:srgbClr val="002E5E"/>
        </a:dk2>
        <a:lt2>
          <a:srgbClr val="002E5E"/>
        </a:lt2>
        <a:accent1>
          <a:srgbClr val="FFFFFF"/>
        </a:accent1>
        <a:accent2>
          <a:srgbClr val="979797"/>
        </a:accent2>
        <a:accent3>
          <a:srgbClr val="FFFFFF"/>
        </a:accent3>
        <a:accent4>
          <a:srgbClr val="00264F"/>
        </a:accent4>
        <a:accent5>
          <a:srgbClr val="FFFFFF"/>
        </a:accent5>
        <a:accent6>
          <a:srgbClr val="888888"/>
        </a:accent6>
        <a:hlink>
          <a:srgbClr val="41ACE2"/>
        </a:hlink>
        <a:folHlink>
          <a:srgbClr val="002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66"/>
      </a:dk1>
      <a:lt1>
        <a:srgbClr val="FFFFFF"/>
      </a:lt1>
      <a:dk2>
        <a:srgbClr val="000066"/>
      </a:dk2>
      <a:lt2>
        <a:srgbClr val="000000"/>
      </a:lt2>
      <a:accent1>
        <a:srgbClr val="FFFFFF"/>
      </a:accent1>
      <a:accent2>
        <a:srgbClr val="CDCDCD"/>
      </a:accent2>
      <a:accent3>
        <a:srgbClr val="FFFFFF"/>
      </a:accent3>
      <a:accent4>
        <a:srgbClr val="000056"/>
      </a:accent4>
      <a:accent5>
        <a:srgbClr val="FFFFFF"/>
      </a:accent5>
      <a:accent6>
        <a:srgbClr val="BABABA"/>
      </a:accent6>
      <a:hlink>
        <a:srgbClr val="777777"/>
      </a:hlink>
      <a:folHlink>
        <a:srgbClr val="000066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93E15B706144AB24390CEE8D66B13" ma:contentTypeVersion="" ma:contentTypeDescription="Create a new document." ma:contentTypeScope="" ma:versionID="b48f7ada06f3e61177cc40821a6baf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9149C-4B5B-4429-B581-415180B30016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F6397F4-F08E-450C-998F-3208CA193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02C21-15C5-4E8F-BE36-F846617C0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2010 Novopan template</Template>
  <TotalTime>11572</TotalTime>
  <Words>167</Words>
  <Application>Microsoft Office PowerPoint</Application>
  <PresentationFormat>A4 (210 x 297 mm)</PresentationFormat>
  <Paragraphs>28</Paragraphs>
  <Slides>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Times</vt:lpstr>
      <vt:lpstr>2010 Novopan template</vt:lpstr>
      <vt:lpstr>think-cell Slide</vt:lpstr>
      <vt:lpstr>NOVOPANS medarbejdere har en værdidrevet adfærd, der skaber værdi i ethvert samarbejde</vt:lpstr>
    </vt:vector>
  </TitlesOfParts>
  <Company>Quartz+Co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frem mod 2015</dc:title>
  <dc:creator>jlj</dc:creator>
  <cp:lastModifiedBy>Anita Skyum Svoldgaard</cp:lastModifiedBy>
  <cp:revision>908</cp:revision>
  <cp:lastPrinted>2015-01-13T12:59:34Z</cp:lastPrinted>
  <dcterms:created xsi:type="dcterms:W3CDTF">2012-03-27T11:07:17Z</dcterms:created>
  <dcterms:modified xsi:type="dcterms:W3CDTF">2015-03-19T12:03:57Z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1106578</vt:lpwstr>
  </property>
  <property fmtid="{D5CDD505-2E9C-101B-9397-08002B2CF9AE}" pid="3" name="NXPowerLiteVersion">
    <vt:lpwstr>D4.1.1</vt:lpwstr>
  </property>
  <property fmtid="{D5CDD505-2E9C-101B-9397-08002B2CF9AE}" pid="4" name="ContentTypeId">
    <vt:lpwstr>0x010100AD993E15B706144AB24390CEE8D66B13</vt:lpwstr>
  </property>
</Properties>
</file>